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95" r:id="rId3"/>
    <p:sldId id="296" r:id="rId4"/>
    <p:sldId id="297" r:id="rId5"/>
    <p:sldId id="298" r:id="rId6"/>
    <p:sldId id="299" r:id="rId7"/>
    <p:sldId id="300" r:id="rId8"/>
    <p:sldId id="301" r:id="rId9"/>
    <p:sldId id="302" r:id="rId10"/>
    <p:sldId id="303"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99FF33"/>
    <a:srgbClr val="76EC34"/>
    <a:srgbClr val="00CC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660"/>
  </p:normalViewPr>
  <p:slideViewPr>
    <p:cSldViewPr>
      <p:cViewPr>
        <p:scale>
          <a:sx n="96" d="100"/>
          <a:sy n="96" d="100"/>
        </p:scale>
        <p:origin x="1980"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34938-B14D-4149-93A5-9B39107FD7C5}"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it-IT"/>
        </a:p>
      </dgm:t>
    </dgm:pt>
    <dgm:pt modelId="{99C5A11E-E751-438B-977F-B5484645CCA5}">
      <dgm:prSet phldrT="[Testo]"/>
      <dgm:spPr/>
      <dgm:t>
        <a:bodyPr/>
        <a:lstStyle/>
        <a:p>
          <a:r>
            <a:rPr lang="it-IT" dirty="0"/>
            <a:t>BUDGET</a:t>
          </a:r>
        </a:p>
      </dgm:t>
    </dgm:pt>
    <dgm:pt modelId="{DBC58CCE-3700-4490-9424-62E91ED86C80}" type="parTrans" cxnId="{4EE1A270-EC99-4828-AB7F-A0E8C559EBA6}">
      <dgm:prSet/>
      <dgm:spPr/>
      <dgm:t>
        <a:bodyPr/>
        <a:lstStyle/>
        <a:p>
          <a:endParaRPr lang="it-IT"/>
        </a:p>
      </dgm:t>
    </dgm:pt>
    <dgm:pt modelId="{B67A96C1-9075-46D8-9FF2-2CDBFBC6655E}" type="sibTrans" cxnId="{4EE1A270-EC99-4828-AB7F-A0E8C559EBA6}">
      <dgm:prSet/>
      <dgm:spPr/>
      <dgm:t>
        <a:bodyPr/>
        <a:lstStyle/>
        <a:p>
          <a:endParaRPr lang="it-IT"/>
        </a:p>
      </dgm:t>
    </dgm:pt>
    <dgm:pt modelId="{9D600C80-AF42-40DE-ABFB-5F1D7B74C5DD}">
      <dgm:prSet phldrT="[Testo]"/>
      <dgm:spPr/>
      <dgm:t>
        <a:bodyPr/>
        <a:lstStyle/>
        <a:p>
          <a:r>
            <a:rPr lang="it-IT" dirty="0"/>
            <a:t>345.000  EURO</a:t>
          </a:r>
        </a:p>
      </dgm:t>
    </dgm:pt>
    <dgm:pt modelId="{C3BD6FDF-6478-4393-BD49-56F027D19EFA}" type="parTrans" cxnId="{11566E85-9766-422D-B907-6EF87710AE00}">
      <dgm:prSet/>
      <dgm:spPr/>
      <dgm:t>
        <a:bodyPr/>
        <a:lstStyle/>
        <a:p>
          <a:endParaRPr lang="it-IT"/>
        </a:p>
      </dgm:t>
    </dgm:pt>
    <dgm:pt modelId="{E3F4348C-51E5-4BC8-AEE1-C72F13D326C6}" type="sibTrans" cxnId="{11566E85-9766-422D-B907-6EF87710AE00}">
      <dgm:prSet/>
      <dgm:spPr/>
      <dgm:t>
        <a:bodyPr/>
        <a:lstStyle/>
        <a:p>
          <a:endParaRPr lang="it-IT"/>
        </a:p>
      </dgm:t>
    </dgm:pt>
    <dgm:pt modelId="{B4780BF9-3305-47FB-8E55-17F7FDEFE566}">
      <dgm:prSet phldrT="[Testo]"/>
      <dgm:spPr/>
      <dgm:t>
        <a:bodyPr/>
        <a:lstStyle/>
        <a:p>
          <a:r>
            <a:rPr lang="it-IT" dirty="0"/>
            <a:t>INTENSITA’ 100%</a:t>
          </a:r>
        </a:p>
      </dgm:t>
    </dgm:pt>
    <dgm:pt modelId="{035C8B74-E32C-48C1-A735-2723BD75FAAA}" type="parTrans" cxnId="{B70242F9-9176-4B8A-A647-CBF0282E0559}">
      <dgm:prSet/>
      <dgm:spPr/>
      <dgm:t>
        <a:bodyPr/>
        <a:lstStyle/>
        <a:p>
          <a:endParaRPr lang="it-IT"/>
        </a:p>
      </dgm:t>
    </dgm:pt>
    <dgm:pt modelId="{E6FC7A3C-50F7-45D4-95C2-0556E1E7FDE8}" type="sibTrans" cxnId="{B70242F9-9176-4B8A-A647-CBF0282E0559}">
      <dgm:prSet/>
      <dgm:spPr/>
      <dgm:t>
        <a:bodyPr/>
        <a:lstStyle/>
        <a:p>
          <a:endParaRPr lang="it-IT"/>
        </a:p>
      </dgm:t>
    </dgm:pt>
    <dgm:pt modelId="{F0D12467-F1D1-4D7C-B70A-8C25F8A787BB}">
      <dgm:prSet phldrT="[Testo]"/>
      <dgm:spPr/>
      <dgm:t>
        <a:bodyPr/>
        <a:lstStyle/>
        <a:p>
          <a:r>
            <a:rPr lang="it-IT" dirty="0"/>
            <a:t>ATS</a:t>
          </a:r>
        </a:p>
      </dgm:t>
    </dgm:pt>
    <dgm:pt modelId="{7595E398-6657-4D5B-AB6C-D8C585EC71F2}" type="parTrans" cxnId="{A73FDF86-FF00-45B7-BC4C-AD4E41863854}">
      <dgm:prSet/>
      <dgm:spPr/>
      <dgm:t>
        <a:bodyPr/>
        <a:lstStyle/>
        <a:p>
          <a:endParaRPr lang="it-IT"/>
        </a:p>
      </dgm:t>
    </dgm:pt>
    <dgm:pt modelId="{6285CD04-9493-4295-AAC4-985523A70E64}" type="sibTrans" cxnId="{A73FDF86-FF00-45B7-BC4C-AD4E41863854}">
      <dgm:prSet/>
      <dgm:spPr/>
      <dgm:t>
        <a:bodyPr/>
        <a:lstStyle/>
        <a:p>
          <a:endParaRPr lang="it-IT"/>
        </a:p>
      </dgm:t>
    </dgm:pt>
    <dgm:pt modelId="{A455B817-456C-4A91-BDBF-A225EB29C521}">
      <dgm:prSet phldrT="[Testo]"/>
      <dgm:spPr/>
      <dgm:t>
        <a:bodyPr/>
        <a:lstStyle/>
        <a:p>
          <a:r>
            <a:rPr lang="it-IT" dirty="0"/>
            <a:t>ACCORDO COOPERAZIONE</a:t>
          </a:r>
        </a:p>
      </dgm:t>
    </dgm:pt>
    <dgm:pt modelId="{62E81FFA-B6C3-40DD-9637-6DABCAD35FF4}" type="parTrans" cxnId="{D5E58066-60AB-4546-BF67-B3A5E9317150}">
      <dgm:prSet/>
      <dgm:spPr/>
      <dgm:t>
        <a:bodyPr/>
        <a:lstStyle/>
        <a:p>
          <a:endParaRPr lang="it-IT"/>
        </a:p>
      </dgm:t>
    </dgm:pt>
    <dgm:pt modelId="{0DCFEB3C-69FA-47AC-88BB-C3946CBC4E8F}" type="sibTrans" cxnId="{D5E58066-60AB-4546-BF67-B3A5E9317150}">
      <dgm:prSet/>
      <dgm:spPr/>
      <dgm:t>
        <a:bodyPr/>
        <a:lstStyle/>
        <a:p>
          <a:endParaRPr lang="it-IT"/>
        </a:p>
      </dgm:t>
    </dgm:pt>
    <dgm:pt modelId="{4C04F892-49AC-43CA-9FB1-77B317BCF8A4}">
      <dgm:prSet phldrT="[Testo]"/>
      <dgm:spPr/>
      <dgm:t>
        <a:bodyPr/>
        <a:lstStyle/>
        <a:p>
          <a:r>
            <a:rPr lang="it-IT" dirty="0"/>
            <a:t>REGOLAMENTO INTERNO</a:t>
          </a:r>
        </a:p>
      </dgm:t>
    </dgm:pt>
    <dgm:pt modelId="{9DD01BBE-31B5-45D3-B150-A6C1430873A2}" type="parTrans" cxnId="{BDE88685-7DD6-4D02-BC3F-B029F67F5034}">
      <dgm:prSet/>
      <dgm:spPr/>
      <dgm:t>
        <a:bodyPr/>
        <a:lstStyle/>
        <a:p>
          <a:endParaRPr lang="it-IT"/>
        </a:p>
      </dgm:t>
    </dgm:pt>
    <dgm:pt modelId="{F631309A-8756-4A46-BAD2-CE74EADF98E7}" type="sibTrans" cxnId="{BDE88685-7DD6-4D02-BC3F-B029F67F5034}">
      <dgm:prSet/>
      <dgm:spPr/>
      <dgm:t>
        <a:bodyPr/>
        <a:lstStyle/>
        <a:p>
          <a:endParaRPr lang="it-IT"/>
        </a:p>
      </dgm:t>
    </dgm:pt>
    <dgm:pt modelId="{146BB2EF-583A-400F-951A-C38B10457A6E}" type="pres">
      <dgm:prSet presAssocID="{EC534938-B14D-4149-93A5-9B39107FD7C5}" presName="Name0" presStyleCnt="0">
        <dgm:presLayoutVars>
          <dgm:dir/>
        </dgm:presLayoutVars>
      </dgm:prSet>
      <dgm:spPr/>
    </dgm:pt>
    <dgm:pt modelId="{C52767B2-9ED2-4AF4-BE41-018A279B331A}" type="pres">
      <dgm:prSet presAssocID="{99C5A11E-E751-438B-977F-B5484645CCA5}" presName="parComposite" presStyleCnt="0"/>
      <dgm:spPr/>
    </dgm:pt>
    <dgm:pt modelId="{7291F0C9-3A38-440C-95D2-5F11EF85AD97}" type="pres">
      <dgm:prSet presAssocID="{99C5A11E-E751-438B-977F-B5484645CCA5}" presName="parBigCircle" presStyleLbl="node0" presStyleIdx="0" presStyleCnt="2"/>
      <dgm:spPr/>
    </dgm:pt>
    <dgm:pt modelId="{B4FC2321-8098-412F-AEBE-4DD6B280B3F2}" type="pres">
      <dgm:prSet presAssocID="{99C5A11E-E751-438B-977F-B5484645CCA5}" presName="parTx" presStyleLbl="revTx" presStyleIdx="0" presStyleCnt="10"/>
      <dgm:spPr/>
    </dgm:pt>
    <dgm:pt modelId="{336D55DA-BD0A-4319-9364-A86B3BAAAFCE}" type="pres">
      <dgm:prSet presAssocID="{99C5A11E-E751-438B-977F-B5484645CCA5}" presName="bSpace" presStyleCnt="0"/>
      <dgm:spPr/>
    </dgm:pt>
    <dgm:pt modelId="{539BE855-5544-4574-AED9-BD2F24540793}" type="pres">
      <dgm:prSet presAssocID="{99C5A11E-E751-438B-977F-B5484645CCA5}" presName="parBackupNorm" presStyleCnt="0"/>
      <dgm:spPr/>
    </dgm:pt>
    <dgm:pt modelId="{4A04F36B-911A-4353-A96E-3266E20AE96E}" type="pres">
      <dgm:prSet presAssocID="{B67A96C1-9075-46D8-9FF2-2CDBFBC6655E}" presName="parSpace" presStyleCnt="0"/>
      <dgm:spPr/>
    </dgm:pt>
    <dgm:pt modelId="{6B2C04AD-2971-4C31-8210-7CC9E7D60377}" type="pres">
      <dgm:prSet presAssocID="{9D600C80-AF42-40DE-ABFB-5F1D7B74C5DD}" presName="desBackupLeftNorm" presStyleCnt="0"/>
      <dgm:spPr/>
    </dgm:pt>
    <dgm:pt modelId="{675A0819-C905-4DA0-9FAB-12FC724EFDD1}" type="pres">
      <dgm:prSet presAssocID="{9D600C80-AF42-40DE-ABFB-5F1D7B74C5DD}" presName="desComposite" presStyleCnt="0"/>
      <dgm:spPr/>
    </dgm:pt>
    <dgm:pt modelId="{862E7F29-FA28-487C-A369-F4C6E43743DC}" type="pres">
      <dgm:prSet presAssocID="{9D600C80-AF42-40DE-ABFB-5F1D7B74C5DD}" presName="desCircle" presStyleLbl="node1" presStyleIdx="0" presStyleCnt="4"/>
      <dgm:spPr/>
    </dgm:pt>
    <dgm:pt modelId="{668249D0-20D4-4F3E-A12F-96E2D8660F4C}" type="pres">
      <dgm:prSet presAssocID="{9D600C80-AF42-40DE-ABFB-5F1D7B74C5DD}" presName="chTx" presStyleLbl="revTx" presStyleIdx="1" presStyleCnt="10"/>
      <dgm:spPr/>
    </dgm:pt>
    <dgm:pt modelId="{E404A270-165F-4B2F-8268-5AE2667ED8D4}" type="pres">
      <dgm:prSet presAssocID="{9D600C80-AF42-40DE-ABFB-5F1D7B74C5DD}" presName="desTx" presStyleLbl="revTx" presStyleIdx="2" presStyleCnt="10">
        <dgm:presLayoutVars>
          <dgm:bulletEnabled val="1"/>
        </dgm:presLayoutVars>
      </dgm:prSet>
      <dgm:spPr/>
    </dgm:pt>
    <dgm:pt modelId="{8EC49BC7-4436-4824-BEA3-CDDF69DD46E2}" type="pres">
      <dgm:prSet presAssocID="{9D600C80-AF42-40DE-ABFB-5F1D7B74C5DD}" presName="desBackupRightNorm" presStyleCnt="0"/>
      <dgm:spPr/>
    </dgm:pt>
    <dgm:pt modelId="{44F02699-80AC-4CBB-BE4D-048BEC88C177}" type="pres">
      <dgm:prSet presAssocID="{E3F4348C-51E5-4BC8-AEE1-C72F13D326C6}" presName="desSpace" presStyleCnt="0"/>
      <dgm:spPr/>
    </dgm:pt>
    <dgm:pt modelId="{7F27395D-C1BF-4773-BD0F-525906A59477}" type="pres">
      <dgm:prSet presAssocID="{B4780BF9-3305-47FB-8E55-17F7FDEFE566}" presName="desBackupLeftNorm" presStyleCnt="0"/>
      <dgm:spPr/>
    </dgm:pt>
    <dgm:pt modelId="{7B5761D7-6BC3-498C-897E-A4A878608222}" type="pres">
      <dgm:prSet presAssocID="{B4780BF9-3305-47FB-8E55-17F7FDEFE566}" presName="desComposite" presStyleCnt="0"/>
      <dgm:spPr/>
    </dgm:pt>
    <dgm:pt modelId="{150868BC-32F0-4B72-8FE3-F59313705868}" type="pres">
      <dgm:prSet presAssocID="{B4780BF9-3305-47FB-8E55-17F7FDEFE566}" presName="desCircle" presStyleLbl="node1" presStyleIdx="1" presStyleCnt="4"/>
      <dgm:spPr/>
    </dgm:pt>
    <dgm:pt modelId="{3FAFE28B-F36B-474D-A7D6-74E69DAEC51E}" type="pres">
      <dgm:prSet presAssocID="{B4780BF9-3305-47FB-8E55-17F7FDEFE566}" presName="chTx" presStyleLbl="revTx" presStyleIdx="3" presStyleCnt="10"/>
      <dgm:spPr/>
    </dgm:pt>
    <dgm:pt modelId="{B71AC1B5-8376-4B99-809A-C89EF48ACAE0}" type="pres">
      <dgm:prSet presAssocID="{B4780BF9-3305-47FB-8E55-17F7FDEFE566}" presName="desTx" presStyleLbl="revTx" presStyleIdx="4" presStyleCnt="10">
        <dgm:presLayoutVars>
          <dgm:bulletEnabled val="1"/>
        </dgm:presLayoutVars>
      </dgm:prSet>
      <dgm:spPr/>
    </dgm:pt>
    <dgm:pt modelId="{962FD770-25D3-4583-A407-C9BB2CAE4BD8}" type="pres">
      <dgm:prSet presAssocID="{B4780BF9-3305-47FB-8E55-17F7FDEFE566}" presName="desBackupRightNorm" presStyleCnt="0"/>
      <dgm:spPr/>
    </dgm:pt>
    <dgm:pt modelId="{37C165A9-A803-4964-84F5-6FE88BC8DFA3}" type="pres">
      <dgm:prSet presAssocID="{E6FC7A3C-50F7-45D4-95C2-0556E1E7FDE8}" presName="desSpace" presStyleCnt="0"/>
      <dgm:spPr/>
    </dgm:pt>
    <dgm:pt modelId="{701BF4A8-F1D6-45F2-A3BD-751F81AAB8B3}" type="pres">
      <dgm:prSet presAssocID="{F0D12467-F1D1-4D7C-B70A-8C25F8A787BB}" presName="parComposite" presStyleCnt="0"/>
      <dgm:spPr/>
    </dgm:pt>
    <dgm:pt modelId="{ECB3054C-4A3D-45FA-945E-59E00659C4B0}" type="pres">
      <dgm:prSet presAssocID="{F0D12467-F1D1-4D7C-B70A-8C25F8A787BB}" presName="parBigCircle" presStyleLbl="node0" presStyleIdx="1" presStyleCnt="2"/>
      <dgm:spPr/>
    </dgm:pt>
    <dgm:pt modelId="{B4EA142A-2461-4CB0-B163-6B7F755853D3}" type="pres">
      <dgm:prSet presAssocID="{F0D12467-F1D1-4D7C-B70A-8C25F8A787BB}" presName="parTx" presStyleLbl="revTx" presStyleIdx="5" presStyleCnt="10"/>
      <dgm:spPr/>
    </dgm:pt>
    <dgm:pt modelId="{873B834E-5AD1-4B1E-8F7F-AA9D54CADE5E}" type="pres">
      <dgm:prSet presAssocID="{F0D12467-F1D1-4D7C-B70A-8C25F8A787BB}" presName="bSpace" presStyleCnt="0"/>
      <dgm:spPr/>
    </dgm:pt>
    <dgm:pt modelId="{90F54FE1-56D7-4670-A17D-94CB91A8E230}" type="pres">
      <dgm:prSet presAssocID="{F0D12467-F1D1-4D7C-B70A-8C25F8A787BB}" presName="parBackupNorm" presStyleCnt="0"/>
      <dgm:spPr/>
    </dgm:pt>
    <dgm:pt modelId="{1E2097CC-FF36-4F83-9A2F-EA4C0C8024FD}" type="pres">
      <dgm:prSet presAssocID="{6285CD04-9493-4295-AAC4-985523A70E64}" presName="parSpace" presStyleCnt="0"/>
      <dgm:spPr/>
    </dgm:pt>
    <dgm:pt modelId="{FD2FE85B-7469-4A61-A593-4468A9E78A8D}" type="pres">
      <dgm:prSet presAssocID="{A455B817-456C-4A91-BDBF-A225EB29C521}" presName="desBackupLeftNorm" presStyleCnt="0"/>
      <dgm:spPr/>
    </dgm:pt>
    <dgm:pt modelId="{A20CC491-C5B0-4EAD-B3FA-03C473AE3A1E}" type="pres">
      <dgm:prSet presAssocID="{A455B817-456C-4A91-BDBF-A225EB29C521}" presName="desComposite" presStyleCnt="0"/>
      <dgm:spPr/>
    </dgm:pt>
    <dgm:pt modelId="{ED6D5F8F-7D75-4E26-9954-03F1949D7506}" type="pres">
      <dgm:prSet presAssocID="{A455B817-456C-4A91-BDBF-A225EB29C521}" presName="desCircle" presStyleLbl="node1" presStyleIdx="2" presStyleCnt="4"/>
      <dgm:spPr/>
    </dgm:pt>
    <dgm:pt modelId="{D58B8AFD-AEF8-42EB-B18F-96B4BE787B59}" type="pres">
      <dgm:prSet presAssocID="{A455B817-456C-4A91-BDBF-A225EB29C521}" presName="chTx" presStyleLbl="revTx" presStyleIdx="6" presStyleCnt="10"/>
      <dgm:spPr/>
    </dgm:pt>
    <dgm:pt modelId="{31784346-0631-49C2-BB62-AFA4F6F2AB74}" type="pres">
      <dgm:prSet presAssocID="{A455B817-456C-4A91-BDBF-A225EB29C521}" presName="desTx" presStyleLbl="revTx" presStyleIdx="7" presStyleCnt="10">
        <dgm:presLayoutVars>
          <dgm:bulletEnabled val="1"/>
        </dgm:presLayoutVars>
      </dgm:prSet>
      <dgm:spPr/>
    </dgm:pt>
    <dgm:pt modelId="{B029A896-A76E-423C-BD19-61C335D48450}" type="pres">
      <dgm:prSet presAssocID="{A455B817-456C-4A91-BDBF-A225EB29C521}" presName="desBackupRightNorm" presStyleCnt="0"/>
      <dgm:spPr/>
    </dgm:pt>
    <dgm:pt modelId="{BDA716A4-4F2C-4783-99AE-7C08A6ABDBB1}" type="pres">
      <dgm:prSet presAssocID="{0DCFEB3C-69FA-47AC-88BB-C3946CBC4E8F}" presName="desSpace" presStyleCnt="0"/>
      <dgm:spPr/>
    </dgm:pt>
    <dgm:pt modelId="{8ABC272B-B33A-4520-BEFA-4805CB667200}" type="pres">
      <dgm:prSet presAssocID="{4C04F892-49AC-43CA-9FB1-77B317BCF8A4}" presName="desBackupLeftNorm" presStyleCnt="0"/>
      <dgm:spPr/>
    </dgm:pt>
    <dgm:pt modelId="{0585EBF2-6780-4B50-87B6-4E7080611445}" type="pres">
      <dgm:prSet presAssocID="{4C04F892-49AC-43CA-9FB1-77B317BCF8A4}" presName="desComposite" presStyleCnt="0"/>
      <dgm:spPr/>
    </dgm:pt>
    <dgm:pt modelId="{19A249D8-5E57-429F-B18D-84E7633A39C8}" type="pres">
      <dgm:prSet presAssocID="{4C04F892-49AC-43CA-9FB1-77B317BCF8A4}" presName="desCircle" presStyleLbl="node1" presStyleIdx="3" presStyleCnt="4"/>
      <dgm:spPr/>
    </dgm:pt>
    <dgm:pt modelId="{191F950D-F00A-4CF6-A4E2-229E6292D2BB}" type="pres">
      <dgm:prSet presAssocID="{4C04F892-49AC-43CA-9FB1-77B317BCF8A4}" presName="chTx" presStyleLbl="revTx" presStyleIdx="8" presStyleCnt="10"/>
      <dgm:spPr/>
    </dgm:pt>
    <dgm:pt modelId="{4C69F4C2-5DC4-4E59-8098-ACD0FD26A723}" type="pres">
      <dgm:prSet presAssocID="{4C04F892-49AC-43CA-9FB1-77B317BCF8A4}" presName="desTx" presStyleLbl="revTx" presStyleIdx="9" presStyleCnt="10">
        <dgm:presLayoutVars>
          <dgm:bulletEnabled val="1"/>
        </dgm:presLayoutVars>
      </dgm:prSet>
      <dgm:spPr/>
    </dgm:pt>
    <dgm:pt modelId="{8E3D8BD7-0BC2-457A-B528-D36F25F8833F}" type="pres">
      <dgm:prSet presAssocID="{4C04F892-49AC-43CA-9FB1-77B317BCF8A4}" presName="desBackupRightNorm" presStyleCnt="0"/>
      <dgm:spPr/>
    </dgm:pt>
    <dgm:pt modelId="{C1801264-A434-47F5-B790-468DEA2095EA}" type="pres">
      <dgm:prSet presAssocID="{F631309A-8756-4A46-BAD2-CE74EADF98E7}" presName="desSpace" presStyleCnt="0"/>
      <dgm:spPr/>
    </dgm:pt>
  </dgm:ptLst>
  <dgm:cxnLst>
    <dgm:cxn modelId="{D6E13010-07F9-4A16-8ABA-0839A4BF01A1}" type="presOf" srcId="{9D600C80-AF42-40DE-ABFB-5F1D7B74C5DD}" destId="{668249D0-20D4-4F3E-A12F-96E2D8660F4C}" srcOrd="0" destOrd="0" presId="urn:microsoft.com/office/officeart/2008/layout/CircleAccentTimeline"/>
    <dgm:cxn modelId="{D5E58066-60AB-4546-BF67-B3A5E9317150}" srcId="{F0D12467-F1D1-4D7C-B70A-8C25F8A787BB}" destId="{A455B817-456C-4A91-BDBF-A225EB29C521}" srcOrd="0" destOrd="0" parTransId="{62E81FFA-B6C3-40DD-9637-6DABCAD35FF4}" sibTransId="{0DCFEB3C-69FA-47AC-88BB-C3946CBC4E8F}"/>
    <dgm:cxn modelId="{63711148-EB2A-48A3-A444-C97FDE298413}" type="presOf" srcId="{4C04F892-49AC-43CA-9FB1-77B317BCF8A4}" destId="{191F950D-F00A-4CF6-A4E2-229E6292D2BB}" srcOrd="0" destOrd="0" presId="urn:microsoft.com/office/officeart/2008/layout/CircleAccentTimeline"/>
    <dgm:cxn modelId="{4EE1A270-EC99-4828-AB7F-A0E8C559EBA6}" srcId="{EC534938-B14D-4149-93A5-9B39107FD7C5}" destId="{99C5A11E-E751-438B-977F-B5484645CCA5}" srcOrd="0" destOrd="0" parTransId="{DBC58CCE-3700-4490-9424-62E91ED86C80}" sibTransId="{B67A96C1-9075-46D8-9FF2-2CDBFBC6655E}"/>
    <dgm:cxn modelId="{63D7C170-592D-4A77-BFC6-05117E5DC22A}" type="presOf" srcId="{B4780BF9-3305-47FB-8E55-17F7FDEFE566}" destId="{3FAFE28B-F36B-474D-A7D6-74E69DAEC51E}" srcOrd="0" destOrd="0" presId="urn:microsoft.com/office/officeart/2008/layout/CircleAccentTimeline"/>
    <dgm:cxn modelId="{11651A75-6733-4469-9E76-72CA82598E7A}" type="presOf" srcId="{A455B817-456C-4A91-BDBF-A225EB29C521}" destId="{D58B8AFD-AEF8-42EB-B18F-96B4BE787B59}" srcOrd="0" destOrd="0" presId="urn:microsoft.com/office/officeart/2008/layout/CircleAccentTimeline"/>
    <dgm:cxn modelId="{11566E85-9766-422D-B907-6EF87710AE00}" srcId="{99C5A11E-E751-438B-977F-B5484645CCA5}" destId="{9D600C80-AF42-40DE-ABFB-5F1D7B74C5DD}" srcOrd="0" destOrd="0" parTransId="{C3BD6FDF-6478-4393-BD49-56F027D19EFA}" sibTransId="{E3F4348C-51E5-4BC8-AEE1-C72F13D326C6}"/>
    <dgm:cxn modelId="{BDE88685-7DD6-4D02-BC3F-B029F67F5034}" srcId="{F0D12467-F1D1-4D7C-B70A-8C25F8A787BB}" destId="{4C04F892-49AC-43CA-9FB1-77B317BCF8A4}" srcOrd="1" destOrd="0" parTransId="{9DD01BBE-31B5-45D3-B150-A6C1430873A2}" sibTransId="{F631309A-8756-4A46-BAD2-CE74EADF98E7}"/>
    <dgm:cxn modelId="{A73FDF86-FF00-45B7-BC4C-AD4E41863854}" srcId="{EC534938-B14D-4149-93A5-9B39107FD7C5}" destId="{F0D12467-F1D1-4D7C-B70A-8C25F8A787BB}" srcOrd="1" destOrd="0" parTransId="{7595E398-6657-4D5B-AB6C-D8C585EC71F2}" sibTransId="{6285CD04-9493-4295-AAC4-985523A70E64}"/>
    <dgm:cxn modelId="{EF8E978B-02D2-44B5-8ABE-A9F7A5A90D03}" type="presOf" srcId="{F0D12467-F1D1-4D7C-B70A-8C25F8A787BB}" destId="{B4EA142A-2461-4CB0-B163-6B7F755853D3}" srcOrd="0" destOrd="0" presId="urn:microsoft.com/office/officeart/2008/layout/CircleAccentTimeline"/>
    <dgm:cxn modelId="{E556D2A0-1E5C-4E4F-95C7-E72EE8BA90B4}" type="presOf" srcId="{99C5A11E-E751-438B-977F-B5484645CCA5}" destId="{B4FC2321-8098-412F-AEBE-4DD6B280B3F2}" srcOrd="0" destOrd="0" presId="urn:microsoft.com/office/officeart/2008/layout/CircleAccentTimeline"/>
    <dgm:cxn modelId="{D97BC4F2-028C-416F-807F-551B34D29DE5}" type="presOf" srcId="{EC534938-B14D-4149-93A5-9B39107FD7C5}" destId="{146BB2EF-583A-400F-951A-C38B10457A6E}" srcOrd="0" destOrd="0" presId="urn:microsoft.com/office/officeart/2008/layout/CircleAccentTimeline"/>
    <dgm:cxn modelId="{B70242F9-9176-4B8A-A647-CBF0282E0559}" srcId="{99C5A11E-E751-438B-977F-B5484645CCA5}" destId="{B4780BF9-3305-47FB-8E55-17F7FDEFE566}" srcOrd="1" destOrd="0" parTransId="{035C8B74-E32C-48C1-A735-2723BD75FAAA}" sibTransId="{E6FC7A3C-50F7-45D4-95C2-0556E1E7FDE8}"/>
    <dgm:cxn modelId="{028C3A7D-BC81-4192-ACF4-2652AA8E3D49}" type="presParOf" srcId="{146BB2EF-583A-400F-951A-C38B10457A6E}" destId="{C52767B2-9ED2-4AF4-BE41-018A279B331A}" srcOrd="0" destOrd="0" presId="urn:microsoft.com/office/officeart/2008/layout/CircleAccentTimeline"/>
    <dgm:cxn modelId="{5C1508D8-AAB1-402D-A05F-73CB72C5D0FA}" type="presParOf" srcId="{C52767B2-9ED2-4AF4-BE41-018A279B331A}" destId="{7291F0C9-3A38-440C-95D2-5F11EF85AD97}" srcOrd="0" destOrd="0" presId="urn:microsoft.com/office/officeart/2008/layout/CircleAccentTimeline"/>
    <dgm:cxn modelId="{52EB49DC-F5C2-4242-BE5A-3C6782151BE5}" type="presParOf" srcId="{C52767B2-9ED2-4AF4-BE41-018A279B331A}" destId="{B4FC2321-8098-412F-AEBE-4DD6B280B3F2}" srcOrd="1" destOrd="0" presId="urn:microsoft.com/office/officeart/2008/layout/CircleAccentTimeline"/>
    <dgm:cxn modelId="{852035A6-2C99-49E3-911D-9347E0CBEB60}" type="presParOf" srcId="{C52767B2-9ED2-4AF4-BE41-018A279B331A}" destId="{336D55DA-BD0A-4319-9364-A86B3BAAAFCE}" srcOrd="2" destOrd="0" presId="urn:microsoft.com/office/officeart/2008/layout/CircleAccentTimeline"/>
    <dgm:cxn modelId="{694454F5-B4BB-4900-9372-3D507B05E52B}" type="presParOf" srcId="{146BB2EF-583A-400F-951A-C38B10457A6E}" destId="{539BE855-5544-4574-AED9-BD2F24540793}" srcOrd="1" destOrd="0" presId="urn:microsoft.com/office/officeart/2008/layout/CircleAccentTimeline"/>
    <dgm:cxn modelId="{F8527512-BEC1-471A-BD7E-ED8036B6DD09}" type="presParOf" srcId="{146BB2EF-583A-400F-951A-C38B10457A6E}" destId="{4A04F36B-911A-4353-A96E-3266E20AE96E}" srcOrd="2" destOrd="0" presId="urn:microsoft.com/office/officeart/2008/layout/CircleAccentTimeline"/>
    <dgm:cxn modelId="{7F183413-88DF-457E-8731-F8F2F340AA82}" type="presParOf" srcId="{146BB2EF-583A-400F-951A-C38B10457A6E}" destId="{6B2C04AD-2971-4C31-8210-7CC9E7D60377}" srcOrd="3" destOrd="0" presId="urn:microsoft.com/office/officeart/2008/layout/CircleAccentTimeline"/>
    <dgm:cxn modelId="{464A6D3C-DF74-4920-83F0-DFC47A5C3DB6}" type="presParOf" srcId="{146BB2EF-583A-400F-951A-C38B10457A6E}" destId="{675A0819-C905-4DA0-9FAB-12FC724EFDD1}" srcOrd="4" destOrd="0" presId="urn:microsoft.com/office/officeart/2008/layout/CircleAccentTimeline"/>
    <dgm:cxn modelId="{FA8A0779-6800-4CFC-B7F0-C83808C15A96}" type="presParOf" srcId="{675A0819-C905-4DA0-9FAB-12FC724EFDD1}" destId="{862E7F29-FA28-487C-A369-F4C6E43743DC}" srcOrd="0" destOrd="0" presId="urn:microsoft.com/office/officeart/2008/layout/CircleAccentTimeline"/>
    <dgm:cxn modelId="{BF7A6863-BA66-4D17-9DBE-A13AAF8A7F75}" type="presParOf" srcId="{675A0819-C905-4DA0-9FAB-12FC724EFDD1}" destId="{668249D0-20D4-4F3E-A12F-96E2D8660F4C}" srcOrd="1" destOrd="0" presId="urn:microsoft.com/office/officeart/2008/layout/CircleAccentTimeline"/>
    <dgm:cxn modelId="{36537E86-6C9E-40AF-8DD4-C731634E7F0A}" type="presParOf" srcId="{675A0819-C905-4DA0-9FAB-12FC724EFDD1}" destId="{E404A270-165F-4B2F-8268-5AE2667ED8D4}" srcOrd="2" destOrd="0" presId="urn:microsoft.com/office/officeart/2008/layout/CircleAccentTimeline"/>
    <dgm:cxn modelId="{089A8874-59D8-4A70-B339-172DAA7EB2B1}" type="presParOf" srcId="{146BB2EF-583A-400F-951A-C38B10457A6E}" destId="{8EC49BC7-4436-4824-BEA3-CDDF69DD46E2}" srcOrd="5" destOrd="0" presId="urn:microsoft.com/office/officeart/2008/layout/CircleAccentTimeline"/>
    <dgm:cxn modelId="{9826D3E2-8A33-4592-AF20-345D9C3FADAF}" type="presParOf" srcId="{146BB2EF-583A-400F-951A-C38B10457A6E}" destId="{44F02699-80AC-4CBB-BE4D-048BEC88C177}" srcOrd="6" destOrd="0" presId="urn:microsoft.com/office/officeart/2008/layout/CircleAccentTimeline"/>
    <dgm:cxn modelId="{CB0FF784-0CD0-4395-B4E2-5261BBB4D7DC}" type="presParOf" srcId="{146BB2EF-583A-400F-951A-C38B10457A6E}" destId="{7F27395D-C1BF-4773-BD0F-525906A59477}" srcOrd="7" destOrd="0" presId="urn:microsoft.com/office/officeart/2008/layout/CircleAccentTimeline"/>
    <dgm:cxn modelId="{917D616F-6A70-4873-BC88-BBB39316EC4A}" type="presParOf" srcId="{146BB2EF-583A-400F-951A-C38B10457A6E}" destId="{7B5761D7-6BC3-498C-897E-A4A878608222}" srcOrd="8" destOrd="0" presId="urn:microsoft.com/office/officeart/2008/layout/CircleAccentTimeline"/>
    <dgm:cxn modelId="{0FF5D691-697E-41EE-8C97-874A9E7E74AD}" type="presParOf" srcId="{7B5761D7-6BC3-498C-897E-A4A878608222}" destId="{150868BC-32F0-4B72-8FE3-F59313705868}" srcOrd="0" destOrd="0" presId="urn:microsoft.com/office/officeart/2008/layout/CircleAccentTimeline"/>
    <dgm:cxn modelId="{E4076580-21D4-4E32-88D4-B8432E1FDCB7}" type="presParOf" srcId="{7B5761D7-6BC3-498C-897E-A4A878608222}" destId="{3FAFE28B-F36B-474D-A7D6-74E69DAEC51E}" srcOrd="1" destOrd="0" presId="urn:microsoft.com/office/officeart/2008/layout/CircleAccentTimeline"/>
    <dgm:cxn modelId="{2F706CD7-BC22-4652-A988-816EE49C73C5}" type="presParOf" srcId="{7B5761D7-6BC3-498C-897E-A4A878608222}" destId="{B71AC1B5-8376-4B99-809A-C89EF48ACAE0}" srcOrd="2" destOrd="0" presId="urn:microsoft.com/office/officeart/2008/layout/CircleAccentTimeline"/>
    <dgm:cxn modelId="{8C963136-3AD0-448F-8FCE-1B16AA9127A9}" type="presParOf" srcId="{146BB2EF-583A-400F-951A-C38B10457A6E}" destId="{962FD770-25D3-4583-A407-C9BB2CAE4BD8}" srcOrd="9" destOrd="0" presId="urn:microsoft.com/office/officeart/2008/layout/CircleAccentTimeline"/>
    <dgm:cxn modelId="{417BE136-8DA8-4DF4-9346-E052C0FC65D1}" type="presParOf" srcId="{146BB2EF-583A-400F-951A-C38B10457A6E}" destId="{37C165A9-A803-4964-84F5-6FE88BC8DFA3}" srcOrd="10" destOrd="0" presId="urn:microsoft.com/office/officeart/2008/layout/CircleAccentTimeline"/>
    <dgm:cxn modelId="{E8C25EA5-5F42-411A-A0FD-78F93B227144}" type="presParOf" srcId="{146BB2EF-583A-400F-951A-C38B10457A6E}" destId="{701BF4A8-F1D6-45F2-A3BD-751F81AAB8B3}" srcOrd="11" destOrd="0" presId="urn:microsoft.com/office/officeart/2008/layout/CircleAccentTimeline"/>
    <dgm:cxn modelId="{D2B13F52-C060-41F5-B5CF-211D67380628}" type="presParOf" srcId="{701BF4A8-F1D6-45F2-A3BD-751F81AAB8B3}" destId="{ECB3054C-4A3D-45FA-945E-59E00659C4B0}" srcOrd="0" destOrd="0" presId="urn:microsoft.com/office/officeart/2008/layout/CircleAccentTimeline"/>
    <dgm:cxn modelId="{D14BA179-D393-4097-BA45-F00435047493}" type="presParOf" srcId="{701BF4A8-F1D6-45F2-A3BD-751F81AAB8B3}" destId="{B4EA142A-2461-4CB0-B163-6B7F755853D3}" srcOrd="1" destOrd="0" presId="urn:microsoft.com/office/officeart/2008/layout/CircleAccentTimeline"/>
    <dgm:cxn modelId="{19364B6D-4BD0-4F98-9EF1-03DE56CB6D70}" type="presParOf" srcId="{701BF4A8-F1D6-45F2-A3BD-751F81AAB8B3}" destId="{873B834E-5AD1-4B1E-8F7F-AA9D54CADE5E}" srcOrd="2" destOrd="0" presId="urn:microsoft.com/office/officeart/2008/layout/CircleAccentTimeline"/>
    <dgm:cxn modelId="{DD6AA75C-6C21-4276-980A-A9F293666B39}" type="presParOf" srcId="{146BB2EF-583A-400F-951A-C38B10457A6E}" destId="{90F54FE1-56D7-4670-A17D-94CB91A8E230}" srcOrd="12" destOrd="0" presId="urn:microsoft.com/office/officeart/2008/layout/CircleAccentTimeline"/>
    <dgm:cxn modelId="{33CD6CD3-DA85-4F1F-A246-AB55F70E3ACD}" type="presParOf" srcId="{146BB2EF-583A-400F-951A-C38B10457A6E}" destId="{1E2097CC-FF36-4F83-9A2F-EA4C0C8024FD}" srcOrd="13" destOrd="0" presId="urn:microsoft.com/office/officeart/2008/layout/CircleAccentTimeline"/>
    <dgm:cxn modelId="{4A6EBB24-A5B4-4DE7-A478-7335F1121CE9}" type="presParOf" srcId="{146BB2EF-583A-400F-951A-C38B10457A6E}" destId="{FD2FE85B-7469-4A61-A593-4468A9E78A8D}" srcOrd="14" destOrd="0" presId="urn:microsoft.com/office/officeart/2008/layout/CircleAccentTimeline"/>
    <dgm:cxn modelId="{487A2258-803F-4CEF-A304-67450AEF3B77}" type="presParOf" srcId="{146BB2EF-583A-400F-951A-C38B10457A6E}" destId="{A20CC491-C5B0-4EAD-B3FA-03C473AE3A1E}" srcOrd="15" destOrd="0" presId="urn:microsoft.com/office/officeart/2008/layout/CircleAccentTimeline"/>
    <dgm:cxn modelId="{98C6B09A-6C72-4A90-80CC-0D9B056B5951}" type="presParOf" srcId="{A20CC491-C5B0-4EAD-B3FA-03C473AE3A1E}" destId="{ED6D5F8F-7D75-4E26-9954-03F1949D7506}" srcOrd="0" destOrd="0" presId="urn:microsoft.com/office/officeart/2008/layout/CircleAccentTimeline"/>
    <dgm:cxn modelId="{43E5D443-96DE-4F08-9ADF-EBFC30934279}" type="presParOf" srcId="{A20CC491-C5B0-4EAD-B3FA-03C473AE3A1E}" destId="{D58B8AFD-AEF8-42EB-B18F-96B4BE787B59}" srcOrd="1" destOrd="0" presId="urn:microsoft.com/office/officeart/2008/layout/CircleAccentTimeline"/>
    <dgm:cxn modelId="{9F92B986-FD04-4B24-8560-D080F4984005}" type="presParOf" srcId="{A20CC491-C5B0-4EAD-B3FA-03C473AE3A1E}" destId="{31784346-0631-49C2-BB62-AFA4F6F2AB74}" srcOrd="2" destOrd="0" presId="urn:microsoft.com/office/officeart/2008/layout/CircleAccentTimeline"/>
    <dgm:cxn modelId="{7A908420-E8D5-4E6A-8656-1C703B7006E2}" type="presParOf" srcId="{146BB2EF-583A-400F-951A-C38B10457A6E}" destId="{B029A896-A76E-423C-BD19-61C335D48450}" srcOrd="16" destOrd="0" presId="urn:microsoft.com/office/officeart/2008/layout/CircleAccentTimeline"/>
    <dgm:cxn modelId="{5ACAC8D8-81AE-41A6-B7BD-17D5437894B4}" type="presParOf" srcId="{146BB2EF-583A-400F-951A-C38B10457A6E}" destId="{BDA716A4-4F2C-4783-99AE-7C08A6ABDBB1}" srcOrd="17" destOrd="0" presId="urn:microsoft.com/office/officeart/2008/layout/CircleAccentTimeline"/>
    <dgm:cxn modelId="{1EAE6545-44BE-4084-949A-C41C222B49F4}" type="presParOf" srcId="{146BB2EF-583A-400F-951A-C38B10457A6E}" destId="{8ABC272B-B33A-4520-BEFA-4805CB667200}" srcOrd="18" destOrd="0" presId="urn:microsoft.com/office/officeart/2008/layout/CircleAccentTimeline"/>
    <dgm:cxn modelId="{A1688045-5557-492D-BB6C-06BBD90E36FE}" type="presParOf" srcId="{146BB2EF-583A-400F-951A-C38B10457A6E}" destId="{0585EBF2-6780-4B50-87B6-4E7080611445}" srcOrd="19" destOrd="0" presId="urn:microsoft.com/office/officeart/2008/layout/CircleAccentTimeline"/>
    <dgm:cxn modelId="{01F05905-6C95-474A-9586-1FEFFFA8BBF6}" type="presParOf" srcId="{0585EBF2-6780-4B50-87B6-4E7080611445}" destId="{19A249D8-5E57-429F-B18D-84E7633A39C8}" srcOrd="0" destOrd="0" presId="urn:microsoft.com/office/officeart/2008/layout/CircleAccentTimeline"/>
    <dgm:cxn modelId="{A580683B-0DF6-4A5C-9121-6936D0259948}" type="presParOf" srcId="{0585EBF2-6780-4B50-87B6-4E7080611445}" destId="{191F950D-F00A-4CF6-A4E2-229E6292D2BB}" srcOrd="1" destOrd="0" presId="urn:microsoft.com/office/officeart/2008/layout/CircleAccentTimeline"/>
    <dgm:cxn modelId="{683954E8-5A20-47B3-B7DB-E7678209EF60}" type="presParOf" srcId="{0585EBF2-6780-4B50-87B6-4E7080611445}" destId="{4C69F4C2-5DC4-4E59-8098-ACD0FD26A723}" srcOrd="2" destOrd="0" presId="urn:microsoft.com/office/officeart/2008/layout/CircleAccentTimeline"/>
    <dgm:cxn modelId="{CE97FC33-5665-4F5D-996D-C356E780E68A}" type="presParOf" srcId="{146BB2EF-583A-400F-951A-C38B10457A6E}" destId="{8E3D8BD7-0BC2-457A-B528-D36F25F8833F}" srcOrd="20" destOrd="0" presId="urn:microsoft.com/office/officeart/2008/layout/CircleAccentTimeline"/>
    <dgm:cxn modelId="{582AC11A-4A6A-4E11-8D72-428A215049E0}" type="presParOf" srcId="{146BB2EF-583A-400F-951A-C38B10457A6E}" destId="{C1801264-A434-47F5-B790-468DEA2095EA}" srcOrd="2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1F0C9-3A38-440C-95D2-5F11EF85AD97}">
      <dsp:nvSpPr>
        <dsp:cNvPr id="0" name=""/>
        <dsp:cNvSpPr/>
      </dsp:nvSpPr>
      <dsp:spPr>
        <a:xfrm>
          <a:off x="938945" y="1320274"/>
          <a:ext cx="1095140" cy="1095140"/>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FC2321-8098-412F-AEBE-4DD6B280B3F2}">
      <dsp:nvSpPr>
        <dsp:cNvPr id="0" name=""/>
        <dsp:cNvSpPr/>
      </dsp:nvSpPr>
      <dsp:spPr>
        <a:xfrm rot="17700000">
          <a:off x="1324823" y="427510"/>
          <a:ext cx="1361381" cy="65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0" rIns="0" bIns="0" numCol="1" spcCol="1270" anchor="ctr" anchorCtr="0">
          <a:noAutofit/>
        </a:bodyPr>
        <a:lstStyle/>
        <a:p>
          <a:pPr marL="0" lvl="0" indent="0" algn="l" defTabSz="1289050">
            <a:lnSpc>
              <a:spcPct val="90000"/>
            </a:lnSpc>
            <a:spcBef>
              <a:spcPct val="0"/>
            </a:spcBef>
            <a:spcAft>
              <a:spcPct val="35000"/>
            </a:spcAft>
            <a:buNone/>
          </a:pPr>
          <a:r>
            <a:rPr lang="it-IT" sz="2900" kern="1200" dirty="0"/>
            <a:t>BUDGET</a:t>
          </a:r>
        </a:p>
      </dsp:txBody>
      <dsp:txXfrm>
        <a:off x="1324823" y="427510"/>
        <a:ext cx="1361381" cy="656080"/>
      </dsp:txXfrm>
    </dsp:sp>
    <dsp:sp modelId="{862E7F29-FA28-487C-A369-F4C6E43743DC}">
      <dsp:nvSpPr>
        <dsp:cNvPr id="0" name=""/>
        <dsp:cNvSpPr/>
      </dsp:nvSpPr>
      <dsp:spPr>
        <a:xfrm>
          <a:off x="2116576" y="1583620"/>
          <a:ext cx="568447" cy="56844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249D0-20D4-4F3E-A12F-96E2D8660F4C}">
      <dsp:nvSpPr>
        <dsp:cNvPr id="0" name=""/>
        <dsp:cNvSpPr/>
      </dsp:nvSpPr>
      <dsp:spPr>
        <a:xfrm rot="17700000">
          <a:off x="1443328" y="2374809"/>
          <a:ext cx="1177659" cy="56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it-IT" sz="1300" kern="1200" dirty="0"/>
            <a:t>345.000  EURO</a:t>
          </a:r>
        </a:p>
      </dsp:txBody>
      <dsp:txXfrm>
        <a:off x="1443328" y="2374809"/>
        <a:ext cx="1177659" cy="567823"/>
      </dsp:txXfrm>
    </dsp:sp>
    <dsp:sp modelId="{E404A270-165F-4B2F-8268-5AE2667ED8D4}">
      <dsp:nvSpPr>
        <dsp:cNvPr id="0" name=""/>
        <dsp:cNvSpPr/>
      </dsp:nvSpPr>
      <dsp:spPr>
        <a:xfrm rot="17700000">
          <a:off x="2180612" y="793056"/>
          <a:ext cx="1177659" cy="567823"/>
        </a:xfrm>
        <a:prstGeom prst="rect">
          <a:avLst/>
        </a:prstGeom>
        <a:noFill/>
        <a:ln>
          <a:noFill/>
        </a:ln>
        <a:effectLst/>
      </dsp:spPr>
      <dsp:style>
        <a:lnRef idx="0">
          <a:scrgbClr r="0" g="0" b="0"/>
        </a:lnRef>
        <a:fillRef idx="0">
          <a:scrgbClr r="0" g="0" b="0"/>
        </a:fillRef>
        <a:effectRef idx="0">
          <a:scrgbClr r="0" g="0" b="0"/>
        </a:effectRef>
        <a:fontRef idx="minor"/>
      </dsp:style>
    </dsp:sp>
    <dsp:sp modelId="{150868BC-32F0-4B72-8FE3-F59313705868}">
      <dsp:nvSpPr>
        <dsp:cNvPr id="0" name=""/>
        <dsp:cNvSpPr/>
      </dsp:nvSpPr>
      <dsp:spPr>
        <a:xfrm>
          <a:off x="2767425" y="1583620"/>
          <a:ext cx="568447" cy="568447"/>
        </a:xfrm>
        <a:prstGeom prst="ellips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AFE28B-F36B-474D-A7D6-74E69DAEC51E}">
      <dsp:nvSpPr>
        <dsp:cNvPr id="0" name=""/>
        <dsp:cNvSpPr/>
      </dsp:nvSpPr>
      <dsp:spPr>
        <a:xfrm rot="17700000">
          <a:off x="2094177" y="2374809"/>
          <a:ext cx="1177659" cy="56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it-IT" sz="1300" kern="1200" dirty="0"/>
            <a:t>INTENSITA’ 100%</a:t>
          </a:r>
        </a:p>
      </dsp:txBody>
      <dsp:txXfrm>
        <a:off x="2094177" y="2374809"/>
        <a:ext cx="1177659" cy="567823"/>
      </dsp:txXfrm>
    </dsp:sp>
    <dsp:sp modelId="{B71AC1B5-8376-4B99-809A-C89EF48ACAE0}">
      <dsp:nvSpPr>
        <dsp:cNvPr id="0" name=""/>
        <dsp:cNvSpPr/>
      </dsp:nvSpPr>
      <dsp:spPr>
        <a:xfrm rot="17700000">
          <a:off x="2831462" y="793056"/>
          <a:ext cx="1177659" cy="567823"/>
        </a:xfrm>
        <a:prstGeom prst="rect">
          <a:avLst/>
        </a:prstGeom>
        <a:noFill/>
        <a:ln>
          <a:noFill/>
        </a:ln>
        <a:effectLst/>
      </dsp:spPr>
      <dsp:style>
        <a:lnRef idx="0">
          <a:scrgbClr r="0" g="0" b="0"/>
        </a:lnRef>
        <a:fillRef idx="0">
          <a:scrgbClr r="0" g="0" b="0"/>
        </a:fillRef>
        <a:effectRef idx="0">
          <a:scrgbClr r="0" g="0" b="0"/>
        </a:effectRef>
        <a:fontRef idx="minor"/>
      </dsp:style>
    </dsp:sp>
    <dsp:sp modelId="{ECB3054C-4A3D-45FA-945E-59E00659C4B0}">
      <dsp:nvSpPr>
        <dsp:cNvPr id="0" name=""/>
        <dsp:cNvSpPr/>
      </dsp:nvSpPr>
      <dsp:spPr>
        <a:xfrm>
          <a:off x="3418362" y="1320274"/>
          <a:ext cx="1095140" cy="1095140"/>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EA142A-2461-4CB0-B163-6B7F755853D3}">
      <dsp:nvSpPr>
        <dsp:cNvPr id="0" name=""/>
        <dsp:cNvSpPr/>
      </dsp:nvSpPr>
      <dsp:spPr>
        <a:xfrm rot="17700000">
          <a:off x="3804241" y="427510"/>
          <a:ext cx="1361381" cy="65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0" rIns="0" bIns="0" numCol="1" spcCol="1270" anchor="ctr" anchorCtr="0">
          <a:noAutofit/>
        </a:bodyPr>
        <a:lstStyle/>
        <a:p>
          <a:pPr marL="0" lvl="0" indent="0" algn="l" defTabSz="1289050">
            <a:lnSpc>
              <a:spcPct val="90000"/>
            </a:lnSpc>
            <a:spcBef>
              <a:spcPct val="0"/>
            </a:spcBef>
            <a:spcAft>
              <a:spcPct val="35000"/>
            </a:spcAft>
            <a:buNone/>
          </a:pPr>
          <a:r>
            <a:rPr lang="it-IT" sz="2900" kern="1200" dirty="0"/>
            <a:t>ATS</a:t>
          </a:r>
        </a:p>
      </dsp:txBody>
      <dsp:txXfrm>
        <a:off x="3804241" y="427510"/>
        <a:ext cx="1361381" cy="656080"/>
      </dsp:txXfrm>
    </dsp:sp>
    <dsp:sp modelId="{ED6D5F8F-7D75-4E26-9954-03F1949D7506}">
      <dsp:nvSpPr>
        <dsp:cNvPr id="0" name=""/>
        <dsp:cNvSpPr/>
      </dsp:nvSpPr>
      <dsp:spPr>
        <a:xfrm>
          <a:off x="4595993" y="1583620"/>
          <a:ext cx="568447" cy="568447"/>
        </a:xfrm>
        <a:prstGeom prst="ellips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8B8AFD-AEF8-42EB-B18F-96B4BE787B59}">
      <dsp:nvSpPr>
        <dsp:cNvPr id="0" name=""/>
        <dsp:cNvSpPr/>
      </dsp:nvSpPr>
      <dsp:spPr>
        <a:xfrm rot="17700000">
          <a:off x="3922745" y="2374809"/>
          <a:ext cx="1177659" cy="56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it-IT" sz="1300" kern="1200" dirty="0"/>
            <a:t>ACCORDO COOPERAZIONE</a:t>
          </a:r>
        </a:p>
      </dsp:txBody>
      <dsp:txXfrm>
        <a:off x="3922745" y="2374809"/>
        <a:ext cx="1177659" cy="567823"/>
      </dsp:txXfrm>
    </dsp:sp>
    <dsp:sp modelId="{31784346-0631-49C2-BB62-AFA4F6F2AB74}">
      <dsp:nvSpPr>
        <dsp:cNvPr id="0" name=""/>
        <dsp:cNvSpPr/>
      </dsp:nvSpPr>
      <dsp:spPr>
        <a:xfrm rot="17700000">
          <a:off x="4660029" y="793056"/>
          <a:ext cx="1177659" cy="567823"/>
        </a:xfrm>
        <a:prstGeom prst="rect">
          <a:avLst/>
        </a:prstGeom>
        <a:noFill/>
        <a:ln>
          <a:noFill/>
        </a:ln>
        <a:effectLst/>
      </dsp:spPr>
      <dsp:style>
        <a:lnRef idx="0">
          <a:scrgbClr r="0" g="0" b="0"/>
        </a:lnRef>
        <a:fillRef idx="0">
          <a:scrgbClr r="0" g="0" b="0"/>
        </a:fillRef>
        <a:effectRef idx="0">
          <a:scrgbClr r="0" g="0" b="0"/>
        </a:effectRef>
        <a:fontRef idx="minor"/>
      </dsp:style>
    </dsp:sp>
    <dsp:sp modelId="{19A249D8-5E57-429F-B18D-84E7633A39C8}">
      <dsp:nvSpPr>
        <dsp:cNvPr id="0" name=""/>
        <dsp:cNvSpPr/>
      </dsp:nvSpPr>
      <dsp:spPr>
        <a:xfrm>
          <a:off x="5246843" y="1583620"/>
          <a:ext cx="568447" cy="568447"/>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F950D-F00A-4CF6-A4E2-229E6292D2BB}">
      <dsp:nvSpPr>
        <dsp:cNvPr id="0" name=""/>
        <dsp:cNvSpPr/>
      </dsp:nvSpPr>
      <dsp:spPr>
        <a:xfrm rot="17700000">
          <a:off x="4573595" y="2374809"/>
          <a:ext cx="1177659" cy="567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it-IT" sz="1300" kern="1200" dirty="0"/>
            <a:t>REGOLAMENTO INTERNO</a:t>
          </a:r>
        </a:p>
      </dsp:txBody>
      <dsp:txXfrm>
        <a:off x="4573595" y="2374809"/>
        <a:ext cx="1177659" cy="567823"/>
      </dsp:txXfrm>
    </dsp:sp>
    <dsp:sp modelId="{4C69F4C2-5DC4-4E59-8098-ACD0FD26A723}">
      <dsp:nvSpPr>
        <dsp:cNvPr id="0" name=""/>
        <dsp:cNvSpPr/>
      </dsp:nvSpPr>
      <dsp:spPr>
        <a:xfrm rot="17700000">
          <a:off x="5310879" y="793056"/>
          <a:ext cx="1177659" cy="56782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2BF5C-182F-4FA2-93E3-977F1EC67174}" type="datetimeFigureOut">
              <a:rPr lang="it-IT" smtClean="0"/>
              <a:t>06/12/2022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240EA-89B0-44B7-AE72-CEE9590F913E}" type="slidenum">
              <a:rPr lang="it-IT" smtClean="0"/>
              <a:t>‹N›</a:t>
            </a:fld>
            <a:endParaRPr lang="it-IT"/>
          </a:p>
        </p:txBody>
      </p:sp>
    </p:spTree>
    <p:extLst>
      <p:ext uri="{BB962C8B-B14F-4D97-AF65-F5344CB8AC3E}">
        <p14:creationId xmlns:p14="http://schemas.microsoft.com/office/powerpoint/2010/main" val="618190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139EE42-498E-4EF9-A355-60BC87FD5493}"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F102E4-E802-4453-92FB-89FE30AB5E15}" type="slidenum">
              <a:rPr lang="it-IT" smtClean="0"/>
              <a:t>‹N›</a:t>
            </a:fld>
            <a:endParaRPr lang="it-IT"/>
          </a:p>
        </p:txBody>
      </p:sp>
    </p:spTree>
    <p:extLst>
      <p:ext uri="{BB962C8B-B14F-4D97-AF65-F5344CB8AC3E}">
        <p14:creationId xmlns:p14="http://schemas.microsoft.com/office/powerpoint/2010/main" val="26371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139EE42-498E-4EF9-A355-60BC87FD5493}"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F102E4-E802-4453-92FB-89FE30AB5E15}" type="slidenum">
              <a:rPr lang="it-IT" smtClean="0"/>
              <a:t>‹N›</a:t>
            </a:fld>
            <a:endParaRPr lang="it-IT"/>
          </a:p>
        </p:txBody>
      </p:sp>
    </p:spTree>
    <p:extLst>
      <p:ext uri="{BB962C8B-B14F-4D97-AF65-F5344CB8AC3E}">
        <p14:creationId xmlns:p14="http://schemas.microsoft.com/office/powerpoint/2010/main" val="96084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139EE42-498E-4EF9-A355-60BC87FD5493}"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F102E4-E802-4453-92FB-89FE30AB5E15}" type="slidenum">
              <a:rPr lang="it-IT" smtClean="0"/>
              <a:t>‹N›</a:t>
            </a:fld>
            <a:endParaRPr lang="it-IT"/>
          </a:p>
        </p:txBody>
      </p:sp>
    </p:spTree>
    <p:extLst>
      <p:ext uri="{BB962C8B-B14F-4D97-AF65-F5344CB8AC3E}">
        <p14:creationId xmlns:p14="http://schemas.microsoft.com/office/powerpoint/2010/main" val="203616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139EE42-498E-4EF9-A355-60BC87FD5493}"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F102E4-E802-4453-92FB-89FE30AB5E15}" type="slidenum">
              <a:rPr lang="it-IT" smtClean="0"/>
              <a:t>‹N›</a:t>
            </a:fld>
            <a:endParaRPr lang="it-IT"/>
          </a:p>
        </p:txBody>
      </p:sp>
    </p:spTree>
    <p:extLst>
      <p:ext uri="{BB962C8B-B14F-4D97-AF65-F5344CB8AC3E}">
        <p14:creationId xmlns:p14="http://schemas.microsoft.com/office/powerpoint/2010/main" val="41084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0139EE42-498E-4EF9-A355-60BC87FD5493}" type="datetimeFigureOut">
              <a:rPr lang="it-IT" smtClean="0"/>
              <a:t>06/12/2022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F102E4-E802-4453-92FB-89FE30AB5E15}" type="slidenum">
              <a:rPr lang="it-IT" smtClean="0"/>
              <a:t>‹N›</a:t>
            </a:fld>
            <a:endParaRPr lang="it-IT"/>
          </a:p>
        </p:txBody>
      </p:sp>
    </p:spTree>
    <p:extLst>
      <p:ext uri="{BB962C8B-B14F-4D97-AF65-F5344CB8AC3E}">
        <p14:creationId xmlns:p14="http://schemas.microsoft.com/office/powerpoint/2010/main" val="285640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139EE42-498E-4EF9-A355-60BC87FD5493}" type="datetimeFigureOut">
              <a:rPr lang="it-IT" smtClean="0"/>
              <a:t>06/12/2022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F102E4-E802-4453-92FB-89FE30AB5E15}" type="slidenum">
              <a:rPr lang="it-IT" smtClean="0"/>
              <a:t>‹N›</a:t>
            </a:fld>
            <a:endParaRPr lang="it-IT"/>
          </a:p>
        </p:txBody>
      </p:sp>
    </p:spTree>
    <p:extLst>
      <p:ext uri="{BB962C8B-B14F-4D97-AF65-F5344CB8AC3E}">
        <p14:creationId xmlns:p14="http://schemas.microsoft.com/office/powerpoint/2010/main" val="281699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139EE42-498E-4EF9-A355-60BC87FD5493}" type="datetimeFigureOut">
              <a:rPr lang="it-IT" smtClean="0"/>
              <a:t>06/12/2022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F102E4-E802-4453-92FB-89FE30AB5E15}" type="slidenum">
              <a:rPr lang="it-IT" smtClean="0"/>
              <a:t>‹N›</a:t>
            </a:fld>
            <a:endParaRPr lang="it-IT"/>
          </a:p>
        </p:txBody>
      </p:sp>
    </p:spTree>
    <p:extLst>
      <p:ext uri="{BB962C8B-B14F-4D97-AF65-F5344CB8AC3E}">
        <p14:creationId xmlns:p14="http://schemas.microsoft.com/office/powerpoint/2010/main" val="325792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0139EE42-498E-4EF9-A355-60BC87FD5493}" type="datetimeFigureOut">
              <a:rPr lang="it-IT" smtClean="0"/>
              <a:t>06/12/2022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9F102E4-E802-4453-92FB-89FE30AB5E15}" type="slidenum">
              <a:rPr lang="it-IT" smtClean="0"/>
              <a:t>‹N›</a:t>
            </a:fld>
            <a:endParaRPr lang="it-IT"/>
          </a:p>
        </p:txBody>
      </p:sp>
    </p:spTree>
    <p:extLst>
      <p:ext uri="{BB962C8B-B14F-4D97-AF65-F5344CB8AC3E}">
        <p14:creationId xmlns:p14="http://schemas.microsoft.com/office/powerpoint/2010/main" val="34978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139EE42-498E-4EF9-A355-60BC87FD5493}" type="datetimeFigureOut">
              <a:rPr lang="it-IT" smtClean="0"/>
              <a:t>06/12/2022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F102E4-E802-4453-92FB-89FE30AB5E15}" type="slidenum">
              <a:rPr lang="it-IT" smtClean="0"/>
              <a:t>‹N›</a:t>
            </a:fld>
            <a:endParaRPr lang="it-IT"/>
          </a:p>
        </p:txBody>
      </p:sp>
    </p:spTree>
    <p:extLst>
      <p:ext uri="{BB962C8B-B14F-4D97-AF65-F5344CB8AC3E}">
        <p14:creationId xmlns:p14="http://schemas.microsoft.com/office/powerpoint/2010/main" val="165575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139EE42-498E-4EF9-A355-60BC87FD5493}" type="datetimeFigureOut">
              <a:rPr lang="it-IT" smtClean="0"/>
              <a:t>06/12/2022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F102E4-E802-4453-92FB-89FE30AB5E15}" type="slidenum">
              <a:rPr lang="it-IT" smtClean="0"/>
              <a:t>‹N›</a:t>
            </a:fld>
            <a:endParaRPr lang="it-IT"/>
          </a:p>
        </p:txBody>
      </p:sp>
    </p:spTree>
    <p:extLst>
      <p:ext uri="{BB962C8B-B14F-4D97-AF65-F5344CB8AC3E}">
        <p14:creationId xmlns:p14="http://schemas.microsoft.com/office/powerpoint/2010/main" val="418733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0139EE42-498E-4EF9-A355-60BC87FD5493}" type="datetimeFigureOut">
              <a:rPr lang="it-IT" smtClean="0"/>
              <a:t>06/12/2022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F102E4-E802-4453-92FB-89FE30AB5E15}" type="slidenum">
              <a:rPr lang="it-IT" smtClean="0"/>
              <a:t>‹N›</a:t>
            </a:fld>
            <a:endParaRPr lang="it-IT"/>
          </a:p>
        </p:txBody>
      </p:sp>
    </p:spTree>
    <p:extLst>
      <p:ext uri="{BB962C8B-B14F-4D97-AF65-F5344CB8AC3E}">
        <p14:creationId xmlns:p14="http://schemas.microsoft.com/office/powerpoint/2010/main" val="202036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9EE42-498E-4EF9-A355-60BC87FD5493}" type="datetimeFigureOut">
              <a:rPr lang="it-IT" smtClean="0"/>
              <a:t>06/12/2022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102E4-E802-4453-92FB-89FE30AB5E15}" type="slidenum">
              <a:rPr lang="it-IT" smtClean="0"/>
              <a:t>‹N›</a:t>
            </a:fld>
            <a:endParaRPr lang="it-IT"/>
          </a:p>
        </p:txBody>
      </p:sp>
    </p:spTree>
    <p:extLst>
      <p:ext uri="{BB962C8B-B14F-4D97-AF65-F5344CB8AC3E}">
        <p14:creationId xmlns:p14="http://schemas.microsoft.com/office/powerpoint/2010/main" val="44959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agriregionieuropa.univpm.it/it/system/files/sitecontent/article/field_content_imgs/2014-8704/materiafig.21-2878.p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2921" y="3667808"/>
            <a:ext cx="9108705" cy="2326095"/>
          </a:xfrm>
          <a:solidFill>
            <a:schemeClr val="bg1"/>
          </a:solidFill>
        </p:spPr>
        <p:txBody>
          <a:bodyPr>
            <a:normAutofit lnSpcReduction="10000"/>
          </a:bodyPr>
          <a:lstStyle/>
          <a:p>
            <a:r>
              <a:rPr lang="it-IT" sz="2800" dirty="0">
                <a:solidFill>
                  <a:schemeClr val="tx1"/>
                </a:solidFill>
                <a:latin typeface="Founders Grotesk X-Cond Reg" pitchFamily="34" charset="0"/>
              </a:rPr>
              <a:t>IL PROGETTO AGRIBIOCONS</a:t>
            </a:r>
            <a:endParaRPr lang="it-IT" sz="3600" dirty="0">
              <a:solidFill>
                <a:schemeClr val="tx1"/>
              </a:solidFill>
              <a:latin typeface="Founders Grotesk X-Cond Reg" pitchFamily="34" charset="0"/>
            </a:endParaRPr>
          </a:p>
          <a:p>
            <a:r>
              <a:rPr lang="it-IT" dirty="0">
                <a:solidFill>
                  <a:schemeClr val="tx1"/>
                </a:solidFill>
                <a:latin typeface="Founders Grotesk X-Cond Reg" pitchFamily="34" charset="0"/>
              </a:rPr>
              <a:t>Un Gruppo Operativo per l’ Agricoltura </a:t>
            </a:r>
            <a:r>
              <a:rPr lang="it-IT" dirty="0" err="1">
                <a:solidFill>
                  <a:schemeClr val="tx1"/>
                </a:solidFill>
                <a:latin typeface="Founders Grotesk X-Cond Reg" pitchFamily="34" charset="0"/>
              </a:rPr>
              <a:t>Bioconservativa</a:t>
            </a:r>
            <a:r>
              <a:rPr lang="it-IT" dirty="0">
                <a:solidFill>
                  <a:schemeClr val="tx1"/>
                </a:solidFill>
                <a:latin typeface="Founders Grotesk X-Cond Reg" pitchFamily="34" charset="0"/>
              </a:rPr>
              <a:t> e per un  nuovo modello di rigenerazione territoriale</a:t>
            </a:r>
          </a:p>
          <a:p>
            <a:pPr algn="r"/>
            <a:r>
              <a:rPr lang="it-IT" dirty="0">
                <a:solidFill>
                  <a:schemeClr val="tx1"/>
                </a:solidFill>
                <a:latin typeface="Founders Grotesk X-Cond Reg" pitchFamily="34" charset="0"/>
              </a:rPr>
              <a:t>    </a:t>
            </a:r>
            <a:r>
              <a:rPr lang="it-IT" sz="2800" dirty="0">
                <a:solidFill>
                  <a:schemeClr val="tx1"/>
                </a:solidFill>
                <a:latin typeface="Founders Grotesk X-Cond Reg" pitchFamily="34" charset="0"/>
              </a:rPr>
              <a:t> </a:t>
            </a:r>
            <a:r>
              <a:rPr lang="it-IT" sz="1600" dirty="0" err="1">
                <a:solidFill>
                  <a:schemeClr val="tx1"/>
                </a:solidFill>
                <a:latin typeface="Founders Grotesk X-Cond Reg" pitchFamily="34" charset="0"/>
              </a:rPr>
              <a:t>Resp</a:t>
            </a:r>
            <a:r>
              <a:rPr lang="it-IT" sz="1600" dirty="0">
                <a:solidFill>
                  <a:schemeClr val="tx1"/>
                </a:solidFill>
                <a:latin typeface="Founders Grotesk X-Cond Reg" pitchFamily="34" charset="0"/>
              </a:rPr>
              <a:t>: Dott. Alessandro Tramontano</a:t>
            </a:r>
          </a:p>
          <a:p>
            <a:pPr algn="r"/>
            <a:r>
              <a:rPr lang="it-IT" sz="1600" dirty="0">
                <a:solidFill>
                  <a:schemeClr val="tx1"/>
                </a:solidFill>
                <a:latin typeface="Founders Grotesk X-Cond Reg" pitchFamily="34" charset="0"/>
              </a:rPr>
              <a:t>Gruppo Fileni</a:t>
            </a:r>
          </a:p>
          <a:p>
            <a:pPr algn="l"/>
            <a:endParaRPr lang="it-IT" sz="2800" dirty="0">
              <a:solidFill>
                <a:schemeClr val="tx1"/>
              </a:solidFill>
              <a:latin typeface="Cambria Math" panose="02040503050406030204" pitchFamily="18" charset="0"/>
              <a:ea typeface="Cambria Math" panose="02040503050406030204" pitchFamily="18" charset="0"/>
            </a:endParaRPr>
          </a:p>
          <a:p>
            <a:pPr algn="l"/>
            <a:endParaRPr lang="it-IT" dirty="0">
              <a:solidFill>
                <a:schemeClr val="tx1"/>
              </a:solidFill>
              <a:latin typeface="Cambria Math" panose="02040503050406030204" pitchFamily="18" charset="0"/>
              <a:ea typeface="Cambria Math" panose="02040503050406030204" pitchFamily="18" charset="0"/>
            </a:endParaRPr>
          </a:p>
          <a:p>
            <a:pPr algn="l"/>
            <a:endParaRPr lang="it-IT" dirty="0">
              <a:solidFill>
                <a:srgbClr val="00B050"/>
              </a:solidFill>
              <a:latin typeface="Cambria Math" panose="02040503050406030204" pitchFamily="18" charset="0"/>
              <a:ea typeface="Cambria Math" panose="02040503050406030204" pitchFamily="18" charset="0"/>
            </a:endParaRPr>
          </a:p>
        </p:txBody>
      </p:sp>
      <p:sp>
        <p:nvSpPr>
          <p:cNvPr id="8" name="Rettangolo 7"/>
          <p:cNvSpPr/>
          <p:nvPr/>
        </p:nvSpPr>
        <p:spPr>
          <a:xfrm>
            <a:off x="-36512" y="5863835"/>
            <a:ext cx="9396536" cy="400110"/>
          </a:xfrm>
          <a:prstGeom prst="rect">
            <a:avLst/>
          </a:prstGeom>
        </p:spPr>
        <p:txBody>
          <a:bodyPr wrap="square">
            <a:spAutoFit/>
          </a:bodyPr>
          <a:lstStyle/>
          <a:p>
            <a:pPr fontAlgn="base">
              <a:spcBef>
                <a:spcPct val="0"/>
              </a:spcBef>
              <a:spcAft>
                <a:spcPct val="0"/>
              </a:spcAft>
            </a:pPr>
            <a:r>
              <a:rPr lang="it-IT" sz="800" b="1" dirty="0">
                <a:solidFill>
                  <a:srgbClr val="92D050"/>
                </a:solidFill>
                <a:latin typeface="Arial" pitchFamily="34" charset="0"/>
                <a:ea typeface="Calibri" pitchFamily="34" charset="0"/>
                <a:cs typeface="Arial" pitchFamily="34" charset="0"/>
              </a:rPr>
              <a:t>Progetto finanziato dal PSR MARCHE 2014 - 2020, Sottomisura 16.1 - Sostegno alla creazione e al funzionamento di Gruppi Operativi del PEI Azione 2 “Finanziamento dei Gruppi Operativi” - ID 29182”</a:t>
            </a:r>
          </a:p>
          <a:p>
            <a:pPr fontAlgn="base">
              <a:spcBef>
                <a:spcPct val="0"/>
              </a:spcBef>
              <a:spcAft>
                <a:spcPct val="0"/>
              </a:spcAft>
            </a:pPr>
            <a:r>
              <a:rPr lang="it-IT" sz="400" b="1" dirty="0">
                <a:solidFill>
                  <a:srgbClr val="92D050"/>
                </a:solidFill>
                <a:latin typeface="Garamond" pitchFamily="18" charset="0"/>
                <a:ea typeface="Calibri" pitchFamily="34" charset="0"/>
                <a:cs typeface="Verdana" pitchFamily="34" charset="0"/>
              </a:rPr>
              <a:t> </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4" t="78219" r="6001" b="7765"/>
          <a:stretch/>
        </p:blipFill>
        <p:spPr bwMode="auto">
          <a:xfrm>
            <a:off x="0" y="6237312"/>
            <a:ext cx="9143999" cy="69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magine 4" descr="Immagine che contiene testo&#10;&#10;Descrizione generata automaticamente">
            <a:extLst>
              <a:ext uri="{FF2B5EF4-FFF2-40B4-BE49-F238E27FC236}">
                <a16:creationId xmlns:a16="http://schemas.microsoft.com/office/drawing/2014/main" id="{31251CE6-FD45-4DD3-BA43-6BA2DDFFFA35}"/>
              </a:ext>
            </a:extLst>
          </p:cNvPr>
          <p:cNvPicPr>
            <a:picLocks noChangeAspect="1"/>
          </p:cNvPicPr>
          <p:nvPr/>
        </p:nvPicPr>
        <p:blipFill rotWithShape="1">
          <a:blip r:embed="rId3">
            <a:extLst>
              <a:ext uri="{28A0092B-C50C-407E-A947-70E740481C1C}">
                <a14:useLocalDpi xmlns:a14="http://schemas.microsoft.com/office/drawing/2010/main" val="0"/>
              </a:ext>
            </a:extLst>
          </a:blip>
          <a:srcRect b="75139"/>
          <a:stretch/>
        </p:blipFill>
        <p:spPr>
          <a:xfrm>
            <a:off x="-36512" y="-27747"/>
            <a:ext cx="9180512" cy="3217939"/>
          </a:xfrm>
          <a:prstGeom prst="rect">
            <a:avLst/>
          </a:prstGeom>
          <a:ln>
            <a:noFill/>
          </a:ln>
          <a:effectLst>
            <a:softEdge rad="112500"/>
          </a:effectLst>
        </p:spPr>
      </p:pic>
    </p:spTree>
    <p:extLst>
      <p:ext uri="{BB962C8B-B14F-4D97-AF65-F5344CB8AC3E}">
        <p14:creationId xmlns:p14="http://schemas.microsoft.com/office/powerpoint/2010/main" val="98307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59634" y="5970766"/>
            <a:ext cx="9480918" cy="338554"/>
          </a:xfrm>
          <a:prstGeom prst="rect">
            <a:avLst/>
          </a:prstGeom>
        </p:spPr>
        <p:txBody>
          <a:bodyPr wrap="square">
            <a:spAutoFit/>
          </a:bodyPr>
          <a:lstStyle/>
          <a:p>
            <a:pPr fontAlgn="base">
              <a:spcBef>
                <a:spcPct val="0"/>
              </a:spcBef>
              <a:spcAft>
                <a:spcPct val="0"/>
              </a:spcAft>
            </a:pPr>
            <a:r>
              <a:rPr lang="it-IT" sz="800" b="1" dirty="0">
                <a:solidFill>
                  <a:srgbClr val="92D050"/>
                </a:solidFill>
                <a:latin typeface="Arial" pitchFamily="34" charset="0"/>
                <a:ea typeface="Calibri" pitchFamily="34" charset="0"/>
                <a:cs typeface="Arial" pitchFamily="34" charset="0"/>
              </a:rPr>
              <a:t>Cofinanziato dal PSR MARCHE 2014 – 2020- </a:t>
            </a:r>
            <a:r>
              <a:rPr lang="it-IT" sz="700" b="1" dirty="0">
                <a:solidFill>
                  <a:srgbClr val="92D050"/>
                </a:solidFill>
                <a:latin typeface="Arial" pitchFamily="34" charset="0"/>
                <a:ea typeface="Calibri" pitchFamily="34" charset="0"/>
                <a:cs typeface="Arial" pitchFamily="34" charset="0"/>
              </a:rPr>
              <a:t>Sottomisura 16.1 - Sostegno alla creazione e al funzionamento di Gruppi Operativi del PEI  Azione 2 “Finanziamento dei Gruppi Operativi</a:t>
            </a:r>
            <a:r>
              <a:rPr lang="it-IT" sz="800" b="1" dirty="0">
                <a:solidFill>
                  <a:srgbClr val="92D050"/>
                </a:solidFill>
                <a:latin typeface="Arial" pitchFamily="34" charset="0"/>
                <a:ea typeface="Calibri" pitchFamily="34" charset="0"/>
                <a:cs typeface="Arial" pitchFamily="34" charset="0"/>
              </a:rPr>
              <a:t>”</a:t>
            </a:r>
          </a:p>
          <a:p>
            <a:pPr fontAlgn="base">
              <a:spcBef>
                <a:spcPct val="0"/>
              </a:spcBef>
              <a:spcAft>
                <a:spcPct val="0"/>
              </a:spcAft>
            </a:pPr>
            <a:r>
              <a:rPr lang="it-IT" sz="400" b="1" dirty="0">
                <a:solidFill>
                  <a:srgbClr val="92D050"/>
                </a:solidFill>
                <a:latin typeface="Garamond" pitchFamily="18" charset="0"/>
                <a:ea typeface="Calibri" pitchFamily="34" charset="0"/>
                <a:cs typeface="Verdana" pitchFamily="34" charset="0"/>
              </a:rPr>
              <a:t> </a:t>
            </a:r>
          </a:p>
          <a:p>
            <a:pPr fontAlgn="base">
              <a:spcBef>
                <a:spcPct val="0"/>
              </a:spcBef>
              <a:spcAft>
                <a:spcPct val="0"/>
              </a:spcAft>
            </a:pPr>
            <a:r>
              <a:rPr lang="it-IT" sz="400" dirty="0">
                <a:solidFill>
                  <a:srgbClr val="92D050"/>
                </a:solidFill>
                <a:latin typeface="Arial" pitchFamily="34" charset="0"/>
                <a:cs typeface="Arial" pitchFamily="34" charset="0"/>
              </a:rPr>
              <a:t>FEASR - Fondo europeo agricolo per lo sviluppo rurale: l’Europa investe nelle zone rurali</a:t>
            </a:r>
            <a:endParaRPr lang="it-IT" sz="400" b="1" dirty="0">
              <a:solidFill>
                <a:srgbClr val="92D050"/>
              </a:solidFill>
              <a:latin typeface="Arial" pitchFamily="34" charset="0"/>
              <a:ea typeface="Calibri" pitchFamily="34" charset="0"/>
              <a:cs typeface="Arial"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4" t="78219" r="6001" b="7765"/>
          <a:stretch/>
        </p:blipFill>
        <p:spPr bwMode="auto">
          <a:xfrm>
            <a:off x="0" y="6356067"/>
            <a:ext cx="9143999" cy="57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ttore 1 11"/>
          <p:cNvCxnSpPr/>
          <p:nvPr/>
        </p:nvCxnSpPr>
        <p:spPr>
          <a:xfrm>
            <a:off x="35496" y="836712"/>
            <a:ext cx="9091636" cy="0"/>
          </a:xfrm>
          <a:prstGeom prst="line">
            <a:avLst/>
          </a:prstGeom>
        </p:spPr>
        <p:style>
          <a:lnRef idx="2">
            <a:schemeClr val="dk1"/>
          </a:lnRef>
          <a:fillRef idx="0">
            <a:schemeClr val="dk1"/>
          </a:fillRef>
          <a:effectRef idx="1">
            <a:schemeClr val="dk1"/>
          </a:effectRef>
          <a:fontRef idx="minor">
            <a:schemeClr val="tx1"/>
          </a:fontRef>
        </p:style>
      </p:cxnSp>
      <p:sp>
        <p:nvSpPr>
          <p:cNvPr id="9" name="Google Shape;99;p3">
            <a:extLst>
              <a:ext uri="{FF2B5EF4-FFF2-40B4-BE49-F238E27FC236}">
                <a16:creationId xmlns:a16="http://schemas.microsoft.com/office/drawing/2014/main" id="{EA2F09A4-EA87-45BD-A596-FE9C7D18B6FB}"/>
              </a:ext>
            </a:extLst>
          </p:cNvPr>
          <p:cNvSpPr/>
          <p:nvPr/>
        </p:nvSpPr>
        <p:spPr>
          <a:xfrm>
            <a:off x="1475656" y="2281319"/>
            <a:ext cx="637661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800" i="1" dirty="0">
                <a:solidFill>
                  <a:schemeClr val="dk1"/>
                </a:solidFill>
                <a:latin typeface="Calibri"/>
                <a:ea typeface="Calibri"/>
                <a:cs typeface="Calibri"/>
                <a:sym typeface="Calibri"/>
              </a:rPr>
              <a:t>Grazie per l’attenzione</a:t>
            </a:r>
            <a:endParaRPr dirty="0"/>
          </a:p>
          <a:p>
            <a:pPr marL="0" marR="0" lvl="0" indent="0" algn="l" rtl="0">
              <a:spcBef>
                <a:spcPts val="0"/>
              </a:spcBef>
              <a:spcAft>
                <a:spcPts val="0"/>
              </a:spcAft>
              <a:buNone/>
            </a:pPr>
            <a:r>
              <a:rPr lang="it-IT" sz="4800" i="1" dirty="0">
                <a:solidFill>
                  <a:schemeClr val="dk1"/>
                </a:solidFill>
                <a:latin typeface="Calibri"/>
                <a:ea typeface="Calibri"/>
                <a:cs typeface="Calibri"/>
                <a:sym typeface="Calibri"/>
              </a:rPr>
              <a:t> </a:t>
            </a:r>
            <a:endParaRPr dirty="0"/>
          </a:p>
        </p:txBody>
      </p:sp>
      <p:sp>
        <p:nvSpPr>
          <p:cNvPr id="11" name="Google Shape;103;p3">
            <a:extLst>
              <a:ext uri="{FF2B5EF4-FFF2-40B4-BE49-F238E27FC236}">
                <a16:creationId xmlns:a16="http://schemas.microsoft.com/office/drawing/2014/main" id="{87B0A99B-38E9-46E8-BDEB-499C0B27054A}"/>
              </a:ext>
            </a:extLst>
          </p:cNvPr>
          <p:cNvSpPr txBox="1"/>
          <p:nvPr/>
        </p:nvSpPr>
        <p:spPr>
          <a:xfrm>
            <a:off x="352504" y="4310708"/>
            <a:ext cx="428853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it-IT" sz="1800" b="1" i="1" dirty="0">
                <a:solidFill>
                  <a:schemeClr val="dk1"/>
                </a:solidFill>
                <a:latin typeface="Calibri"/>
                <a:ea typeface="Calibri"/>
                <a:cs typeface="Calibri"/>
                <a:sym typeface="Calibri"/>
              </a:rPr>
              <a:t>Alessandro Tramontano</a:t>
            </a:r>
            <a:endParaRPr dirty="0"/>
          </a:p>
          <a:p>
            <a:pPr marL="0" marR="0" lvl="0" indent="0" algn="l" rtl="0">
              <a:lnSpc>
                <a:spcPct val="150000"/>
              </a:lnSpc>
              <a:spcBef>
                <a:spcPts val="0"/>
              </a:spcBef>
              <a:spcAft>
                <a:spcPts val="0"/>
              </a:spcAft>
              <a:buNone/>
            </a:pPr>
            <a:r>
              <a:rPr lang="it-IT" sz="1800" i="1" dirty="0">
                <a:solidFill>
                  <a:schemeClr val="dk1"/>
                </a:solidFill>
                <a:latin typeface="Calibri"/>
                <a:ea typeface="Calibri"/>
                <a:cs typeface="Calibri"/>
                <a:sym typeface="Calibri"/>
              </a:rPr>
              <a:t>a.tramontano@fileni.it</a:t>
            </a:r>
            <a:endParaRPr dirty="0"/>
          </a:p>
          <a:p>
            <a:pPr marL="0" marR="0" lvl="0" indent="0" algn="l" rtl="0">
              <a:spcBef>
                <a:spcPts val="0"/>
              </a:spcBef>
              <a:spcAft>
                <a:spcPts val="0"/>
              </a:spcAft>
              <a:buNone/>
            </a:pPr>
            <a:r>
              <a:rPr lang="it-IT" sz="1800" i="1" dirty="0">
                <a:solidFill>
                  <a:schemeClr val="dk1"/>
                </a:solidFill>
                <a:latin typeface="Calibri"/>
                <a:ea typeface="Calibri"/>
                <a:cs typeface="Calibri"/>
                <a:sym typeface="Calibri"/>
              </a:rPr>
              <a:t>Mob +39334.6250752</a:t>
            </a:r>
            <a:endParaRPr sz="1800" i="1" dirty="0">
              <a:solidFill>
                <a:schemeClr val="dk1"/>
              </a:solidFill>
              <a:latin typeface="Calibri"/>
              <a:ea typeface="Calibri"/>
              <a:cs typeface="Calibri"/>
              <a:sym typeface="Calibri"/>
            </a:endParaRPr>
          </a:p>
        </p:txBody>
      </p:sp>
      <p:sp>
        <p:nvSpPr>
          <p:cNvPr id="14" name="Google Shape;101;p3">
            <a:extLst>
              <a:ext uri="{FF2B5EF4-FFF2-40B4-BE49-F238E27FC236}">
                <a16:creationId xmlns:a16="http://schemas.microsoft.com/office/drawing/2014/main" id="{D2606DDC-959B-48F7-9FF0-B2DD79870234}"/>
              </a:ext>
            </a:extLst>
          </p:cNvPr>
          <p:cNvSpPr txBox="1"/>
          <p:nvPr/>
        </p:nvSpPr>
        <p:spPr>
          <a:xfrm>
            <a:off x="5724128" y="5186883"/>
            <a:ext cx="3904488" cy="369332"/>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it-IT" b="1" kern="0" dirty="0">
                <a:solidFill>
                  <a:srgbClr val="70AD47"/>
                </a:solidFill>
                <a:ea typeface="Calibri"/>
                <a:cs typeface="Calibri"/>
                <a:sym typeface="Calibri"/>
              </a:rPr>
              <a:t>www.arca.bio/agribiocons</a:t>
            </a:r>
            <a:endParaRPr b="1" kern="0" dirty="0">
              <a:solidFill>
                <a:srgbClr val="70AD47"/>
              </a:solidFill>
              <a:ea typeface="Calibri"/>
              <a:cs typeface="Calibri"/>
              <a:sym typeface="Calibri"/>
            </a:endParaRPr>
          </a:p>
        </p:txBody>
      </p:sp>
    </p:spTree>
    <p:extLst>
      <p:ext uri="{BB962C8B-B14F-4D97-AF65-F5344CB8AC3E}">
        <p14:creationId xmlns:p14="http://schemas.microsoft.com/office/powerpoint/2010/main" val="168195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40568" y="981282"/>
            <a:ext cx="5048684" cy="5336162"/>
          </a:xfrm>
          <a:prstGeom prst="rect">
            <a:avLst/>
          </a:prstGeom>
        </p:spPr>
      </p:pic>
      <p:sp>
        <p:nvSpPr>
          <p:cNvPr id="15" name="CasellaDiTesto 14"/>
          <p:cNvSpPr txBox="1"/>
          <p:nvPr/>
        </p:nvSpPr>
        <p:spPr>
          <a:xfrm>
            <a:off x="239015" y="74431"/>
            <a:ext cx="8665972" cy="906851"/>
          </a:xfrm>
          <a:prstGeom prst="rect">
            <a:avLst/>
          </a:prstGeom>
          <a:noFill/>
        </p:spPr>
        <p:txBody>
          <a:bodyPr wrap="square" rtlCol="0">
            <a:spAutoFit/>
          </a:bodyPr>
          <a:lstStyle/>
          <a:p>
            <a:pPr algn="r" defTabSz="806684" fontAlgn="base">
              <a:spcBef>
                <a:spcPct val="0"/>
              </a:spcBef>
              <a:spcAft>
                <a:spcPct val="0"/>
              </a:spcAft>
              <a:defRPr/>
            </a:pPr>
            <a:r>
              <a:rPr lang="it-IT" sz="5293" dirty="0">
                <a:solidFill>
                  <a:srgbClr val="6AB022"/>
                </a:solidFill>
                <a:latin typeface="Founders Grotesk X-Cond Reg" pitchFamily="34" charset="0"/>
                <a:cs typeface="Arial" pitchFamily="34" charset="0"/>
              </a:rPr>
              <a:t>TUTTO INIZIA DA QUI</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616759" y="3041304"/>
            <a:ext cx="5121796" cy="1858262"/>
          </a:xfrm>
          <a:prstGeom prst="rect">
            <a:avLst/>
          </a:prstGeom>
        </p:spPr>
      </p:pic>
      <p:sp>
        <p:nvSpPr>
          <p:cNvPr id="8" name="CasellaDiTesto 7"/>
          <p:cNvSpPr txBox="1"/>
          <p:nvPr/>
        </p:nvSpPr>
        <p:spPr>
          <a:xfrm>
            <a:off x="3616759" y="3439692"/>
            <a:ext cx="5121796" cy="954107"/>
          </a:xfrm>
          <a:prstGeom prst="rect">
            <a:avLst/>
          </a:prstGeom>
          <a:noFill/>
        </p:spPr>
        <p:txBody>
          <a:bodyPr wrap="square" rtlCol="0">
            <a:spAutoFit/>
          </a:bodyPr>
          <a:lstStyle/>
          <a:p>
            <a:pPr algn="ctr" eaLnBrk="0" hangingPunct="0">
              <a:defRPr/>
            </a:pPr>
            <a:r>
              <a:rPr lang="it-IT" sz="2800" dirty="0">
                <a:latin typeface="PF Reminder Pro" panose="02000506000000020003" pitchFamily="2" charset="0"/>
                <a:ea typeface="Verdana" pitchFamily="34" charset="0"/>
                <a:cs typeface="Verdana" pitchFamily="34" charset="0"/>
              </a:rPr>
              <a:t>Garbini, Ideatore e cofondatore</a:t>
            </a:r>
          </a:p>
          <a:p>
            <a:pPr algn="ctr" eaLnBrk="0" hangingPunct="0">
              <a:defRPr/>
            </a:pPr>
            <a:r>
              <a:rPr lang="it-IT" sz="2800" dirty="0">
                <a:latin typeface="PF Reminder Pro" panose="02000506000000020003" pitchFamily="2" charset="0"/>
                <a:ea typeface="Verdana" pitchFamily="34" charset="0"/>
                <a:cs typeface="Verdana" pitchFamily="34" charset="0"/>
              </a:rPr>
              <a:t> insieme a Fileni e Loccioni</a:t>
            </a:r>
          </a:p>
        </p:txBody>
      </p:sp>
      <p:pic>
        <p:nvPicPr>
          <p:cNvPr id="9" name="Immagine 8"/>
          <p:cNvPicPr>
            <a:picLocks noChangeAspect="1"/>
          </p:cNvPicPr>
          <p:nvPr/>
        </p:nvPicPr>
        <p:blipFill>
          <a:blip r:embed="rId4"/>
          <a:stretch>
            <a:fillRect/>
          </a:stretch>
        </p:blipFill>
        <p:spPr>
          <a:xfrm>
            <a:off x="3802181" y="1796695"/>
            <a:ext cx="1345883" cy="642418"/>
          </a:xfrm>
          <a:prstGeom prst="rect">
            <a:avLst/>
          </a:prstGeom>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794" t="78219" r="6001" b="7765"/>
          <a:stretch/>
        </p:blipFill>
        <p:spPr bwMode="auto">
          <a:xfrm>
            <a:off x="0" y="6287834"/>
            <a:ext cx="9143999" cy="642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Risultati immagini per loccioni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1865282"/>
            <a:ext cx="1759104" cy="496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sultati immagini per fileni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6096" y="1655964"/>
            <a:ext cx="1543582" cy="81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90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4" t="78219" r="6001" b="7765"/>
          <a:stretch/>
        </p:blipFill>
        <p:spPr bwMode="auto">
          <a:xfrm>
            <a:off x="0" y="6356067"/>
            <a:ext cx="9143999" cy="57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sellaDiTesto 9"/>
          <p:cNvSpPr txBox="1"/>
          <p:nvPr/>
        </p:nvSpPr>
        <p:spPr>
          <a:xfrm>
            <a:off x="35496" y="44624"/>
            <a:ext cx="9091636" cy="954107"/>
          </a:xfrm>
          <a:prstGeom prst="rect">
            <a:avLst/>
          </a:prstGeom>
          <a:noFill/>
        </p:spPr>
        <p:txBody>
          <a:bodyPr wrap="square" rtlCol="0">
            <a:spAutoFit/>
          </a:bodyPr>
          <a:lstStyle/>
          <a:p>
            <a:pPr algn="r"/>
            <a:r>
              <a:rPr lang="it-IT" dirty="0">
                <a:solidFill>
                  <a:srgbClr val="00B050"/>
                </a:solidFill>
                <a:latin typeface="Founders Grotesk X-Cond Reg" pitchFamily="34" charset="0"/>
                <a:cs typeface="Arial" charset="0"/>
              </a:rPr>
              <a:t>IL PROGETTO:</a:t>
            </a:r>
          </a:p>
          <a:p>
            <a:pPr algn="r"/>
            <a:r>
              <a:rPr lang="it-IT" dirty="0">
                <a:solidFill>
                  <a:srgbClr val="00B050"/>
                </a:solidFill>
                <a:latin typeface="Founders Grotesk X-Cond Reg" pitchFamily="34" charset="0"/>
                <a:cs typeface="Arial" charset="0"/>
              </a:rPr>
              <a:t>«TRASFERIMENTO E DATTAMENTO DEL MODELLO AGRICOLO BIOLOGICO CONSERVATIVO NEI SISTEMI COLTURALI MARCHIGIANI»</a:t>
            </a:r>
          </a:p>
          <a:p>
            <a:pPr algn="r"/>
            <a:r>
              <a:rPr lang="it-IT" sz="2000" b="1" dirty="0"/>
              <a:t>  </a:t>
            </a:r>
          </a:p>
        </p:txBody>
      </p:sp>
      <p:sp>
        <p:nvSpPr>
          <p:cNvPr id="11" name="Rettangolo 10"/>
          <p:cNvSpPr/>
          <p:nvPr/>
        </p:nvSpPr>
        <p:spPr>
          <a:xfrm>
            <a:off x="138324" y="787058"/>
            <a:ext cx="8916800" cy="2569934"/>
          </a:xfrm>
          <a:prstGeom prst="rect">
            <a:avLst/>
          </a:prstGeom>
          <a:ln w="28575">
            <a:solidFill>
              <a:srgbClr val="669900"/>
            </a:solidFill>
          </a:ln>
        </p:spPr>
        <p:txBody>
          <a:bodyPr wrap="square">
            <a:spAutoFit/>
          </a:bodyPr>
          <a:lstStyle/>
          <a:p>
            <a:pPr algn="just"/>
            <a:r>
              <a:rPr lang="it-IT" b="1" dirty="0"/>
              <a:t>OBIETTIVO GENERALE</a:t>
            </a:r>
          </a:p>
          <a:p>
            <a:pPr algn="just"/>
            <a:r>
              <a:rPr lang="it-IT" sz="1100" b="1" dirty="0"/>
              <a:t>Il progetto nasce dalla considerazione che molti suoli agrari marchigiani sono soggetti a marcata erosione dovuta alle caratteristiche geomorfologiche del territorio, alle condizioni climatiche e a un impoverimento del contenuto di sostanza organica causato da inadeguate gestioni del suolo che ne hanno favorito e ne favoriscono la mineralizzazione e il conseguente incremento di CO2 atmosferica. Ciò comporta una progressiva riduzione dello spessore dei suoli e una riduzione della loro fertilità fisica, chimica e microbiologica che influisce negativamente su biodiversità e rese colturali. </a:t>
            </a:r>
          </a:p>
          <a:p>
            <a:endParaRPr lang="it-IT" sz="1100" b="1" dirty="0"/>
          </a:p>
          <a:p>
            <a:r>
              <a:rPr lang="it-IT" sz="1100" b="1" dirty="0"/>
              <a:t>La proposta progettuale ha l’obiettivo di  mitigare l’attuale degrado dei suoli marchigiani, conservando e migliorando:</a:t>
            </a:r>
          </a:p>
          <a:p>
            <a:pPr marL="171450" indent="-171450">
              <a:buFontTx/>
              <a:buChar char="-"/>
            </a:pPr>
            <a:r>
              <a:rPr lang="it-IT" sz="1100" b="1" dirty="0"/>
              <a:t>Funzionalità suoli</a:t>
            </a:r>
          </a:p>
          <a:p>
            <a:pPr marL="171450" indent="-171450">
              <a:buFontTx/>
              <a:buChar char="-"/>
            </a:pPr>
            <a:r>
              <a:rPr lang="it-IT" sz="1100" b="1" dirty="0"/>
              <a:t>Biodiversità</a:t>
            </a:r>
          </a:p>
          <a:p>
            <a:pPr marL="171450" indent="-171450">
              <a:buFontTx/>
              <a:buChar char="-"/>
            </a:pPr>
            <a:r>
              <a:rPr lang="it-IT" sz="1100" b="1" dirty="0"/>
              <a:t>Servizi </a:t>
            </a:r>
            <a:r>
              <a:rPr lang="it-IT" sz="1100" b="1" dirty="0" err="1"/>
              <a:t>ecosistemici</a:t>
            </a:r>
            <a:r>
              <a:rPr lang="it-IT" sz="1100" b="1" dirty="0"/>
              <a:t> </a:t>
            </a:r>
          </a:p>
          <a:p>
            <a:endParaRPr lang="it-IT" sz="1100" b="1" dirty="0"/>
          </a:p>
          <a:p>
            <a:pPr algn="just"/>
            <a:r>
              <a:rPr lang="it-IT" sz="1100" b="1" dirty="0"/>
              <a:t>Il tutto è strettamente connesso tramite il trasferimento e l’adattamento da altre realtà produttive di tecniche e tecnologie agricole conservative (note come “agricoltura </a:t>
            </a:r>
            <a:r>
              <a:rPr lang="it-IT" sz="1100" b="1" dirty="0" err="1"/>
              <a:t>bio</a:t>
            </a:r>
            <a:r>
              <a:rPr lang="it-IT" sz="1100" b="1" dirty="0"/>
              <a:t>-conservativa”) da applicare ai sistemi colturali in agricoltura biologica della regione Marche, in particolar modo sui seminativi in rotazione maggiormente presenti.</a:t>
            </a:r>
          </a:p>
        </p:txBody>
      </p:sp>
      <p:cxnSp>
        <p:nvCxnSpPr>
          <p:cNvPr id="12" name="Connettore 1 11"/>
          <p:cNvCxnSpPr/>
          <p:nvPr/>
        </p:nvCxnSpPr>
        <p:spPr>
          <a:xfrm>
            <a:off x="35496" y="692696"/>
            <a:ext cx="9091636" cy="0"/>
          </a:xfrm>
          <a:prstGeom prst="line">
            <a:avLst/>
          </a:prstGeom>
        </p:spPr>
        <p:style>
          <a:lnRef idx="2">
            <a:schemeClr val="dk1"/>
          </a:lnRef>
          <a:fillRef idx="0">
            <a:schemeClr val="dk1"/>
          </a:fillRef>
          <a:effectRef idx="1">
            <a:schemeClr val="dk1"/>
          </a:effectRef>
          <a:fontRef idx="minor">
            <a:schemeClr val="tx1"/>
          </a:fontRef>
        </p:style>
      </p:cxnSp>
      <p:sp>
        <p:nvSpPr>
          <p:cNvPr id="13" name="Rettangolo 12"/>
          <p:cNvSpPr/>
          <p:nvPr/>
        </p:nvSpPr>
        <p:spPr>
          <a:xfrm>
            <a:off x="119696" y="3426093"/>
            <a:ext cx="8916800" cy="2739211"/>
          </a:xfrm>
          <a:prstGeom prst="rect">
            <a:avLst/>
          </a:prstGeom>
          <a:ln>
            <a:solidFill>
              <a:srgbClr val="99FF33"/>
            </a:solidFill>
          </a:ln>
        </p:spPr>
        <p:txBody>
          <a:bodyPr wrap="square">
            <a:spAutoFit/>
          </a:bodyPr>
          <a:lstStyle/>
          <a:p>
            <a:pPr algn="just"/>
            <a:r>
              <a:rPr lang="it-IT" b="1" dirty="0"/>
              <a:t>OBIETTIVI OPERATIVI</a:t>
            </a:r>
          </a:p>
          <a:p>
            <a:pPr algn="just"/>
            <a:endParaRPr lang="it-IT" sz="1100" b="1" dirty="0"/>
          </a:p>
          <a:p>
            <a:r>
              <a:rPr lang="it-IT" sz="1100" dirty="0"/>
              <a:t>-</a:t>
            </a:r>
            <a:r>
              <a:rPr lang="it-IT" sz="1100" b="1" u="sng" dirty="0"/>
              <a:t>CAMBIAMENTI DI PROCESSO</a:t>
            </a:r>
            <a:r>
              <a:rPr lang="it-IT" sz="1100" dirty="0"/>
              <a:t>: processo monitorato da sensori esistenti e prototipi di sensori per il suolo, introdurre consociazioni (cereali-leguminose), minima lavorazione o semina diretta, macchine e attrezzature (roller – </a:t>
            </a:r>
            <a:r>
              <a:rPr lang="it-IT" sz="1100" dirty="0" err="1"/>
              <a:t>crimper</a:t>
            </a:r>
            <a:r>
              <a:rPr lang="it-IT" sz="1100" dirty="0"/>
              <a:t>, seminatrice AS-UST </a:t>
            </a:r>
            <a:r>
              <a:rPr lang="it-IT" sz="1100" dirty="0" err="1"/>
              <a:t>Matermacc</a:t>
            </a:r>
            <a:r>
              <a:rPr lang="it-IT" sz="1100" dirty="0"/>
              <a:t>, seminatrici di precisione per la semina diretta dotate di kit accessori </a:t>
            </a:r>
            <a:r>
              <a:rPr lang="it-IT" sz="1100" dirty="0" err="1"/>
              <a:t>spargiresiduo</a:t>
            </a:r>
            <a:r>
              <a:rPr lang="it-IT" sz="1100" dirty="0"/>
              <a:t>, </a:t>
            </a:r>
            <a:r>
              <a:rPr lang="it-IT" sz="1100" dirty="0" err="1"/>
              <a:t>decompattatore</a:t>
            </a:r>
            <a:r>
              <a:rPr lang="it-IT" sz="1100" dirty="0"/>
              <a:t> superficiale combinato a dischiera </a:t>
            </a:r>
            <a:r>
              <a:rPr lang="it-IT" sz="1100" dirty="0" err="1"/>
              <a:t>Verticall</a:t>
            </a:r>
            <a:r>
              <a:rPr lang="it-IT" sz="1100" dirty="0"/>
              <a:t> </a:t>
            </a:r>
            <a:r>
              <a:rPr lang="it-IT" sz="1100" dirty="0" err="1"/>
              <a:t>Tillage</a:t>
            </a:r>
            <a:r>
              <a:rPr lang="it-IT" sz="1100" dirty="0"/>
              <a:t>, strigliatori pesanti e gommatura a larga sezione e bassa pressione).</a:t>
            </a:r>
          </a:p>
          <a:p>
            <a:r>
              <a:rPr lang="it-IT" sz="1100" dirty="0"/>
              <a:t>-</a:t>
            </a:r>
            <a:r>
              <a:rPr lang="it-IT" sz="1100" b="1" u="sng" dirty="0"/>
              <a:t>CAMBIAMENTI DI PRODOTTO</a:t>
            </a:r>
            <a:r>
              <a:rPr lang="it-IT" sz="1100" dirty="0"/>
              <a:t>: i prodotti offerti saranno ottenuti esclusivamente da agricoltura biologica, a servizio della rigenerazione chimico-fisica e biologica dei suoli e degli aspetti agro-ecologici ad essi funzionali.</a:t>
            </a:r>
          </a:p>
          <a:p>
            <a:r>
              <a:rPr lang="it-IT" sz="1100" dirty="0"/>
              <a:t>-</a:t>
            </a:r>
            <a:r>
              <a:rPr lang="it-IT" sz="1100" b="1" u="sng" dirty="0"/>
              <a:t>CAMBIAMENTI DI ORGANIZZAZIONE</a:t>
            </a:r>
            <a:r>
              <a:rPr lang="it-IT" sz="1100" dirty="0"/>
              <a:t>: l’organizzazione aziendale prevede l’ingresso di nuove tecnologie quali: sensori per il monitoraggio del bilancio idrico del suolo e per il bilancio quali-quantitativo del materiale eroso, il tutto connesso ad una piattaforma informatica che permette di centralizzare le varie informazioni (meteo, sensori, operazioni colturali) fornendo un valido strumento di supporto alle decisioni. Inoltre si introdurranno nuove attrezzatura meccaniche e nuove competenze tecniche che modificheranno il modo di lavorare dell’agricoltore.</a:t>
            </a:r>
          </a:p>
          <a:p>
            <a:r>
              <a:rPr lang="it-IT" sz="1100" dirty="0"/>
              <a:t>-</a:t>
            </a:r>
            <a:r>
              <a:rPr lang="it-IT" sz="1100" b="1" u="sng" dirty="0"/>
              <a:t>CAMBIAMENTI DI MERCATO</a:t>
            </a:r>
            <a:r>
              <a:rPr lang="it-IT" sz="1100" dirty="0"/>
              <a:t>: nel mercato, con i prodotti oggetto di sperimentazione avremo un prodotto differente rispetto al prodotto ottenuto da agricoltura biologica; questo oltre che biologico sarà a servizio della rigenerazione del suolo e degli agroecosistemi potendo coinvolgere non solo colture a seminativo, </a:t>
            </a:r>
            <a:endParaRPr lang="it-IT" sz="1100" b="1" dirty="0"/>
          </a:p>
        </p:txBody>
      </p:sp>
      <p:sp>
        <p:nvSpPr>
          <p:cNvPr id="9" name="Rettangolo 8">
            <a:extLst>
              <a:ext uri="{FF2B5EF4-FFF2-40B4-BE49-F238E27FC236}">
                <a16:creationId xmlns:a16="http://schemas.microsoft.com/office/drawing/2014/main" id="{412C2478-3F02-43E6-B6A4-233517D999C1}"/>
              </a:ext>
            </a:extLst>
          </p:cNvPr>
          <p:cNvSpPr/>
          <p:nvPr/>
        </p:nvSpPr>
        <p:spPr>
          <a:xfrm>
            <a:off x="35496" y="6125234"/>
            <a:ext cx="9324528" cy="400110"/>
          </a:xfrm>
          <a:prstGeom prst="rect">
            <a:avLst/>
          </a:prstGeom>
        </p:spPr>
        <p:txBody>
          <a:bodyPr wrap="square">
            <a:spAutoFit/>
          </a:bodyPr>
          <a:lstStyle/>
          <a:p>
            <a:pPr fontAlgn="base">
              <a:spcBef>
                <a:spcPct val="0"/>
              </a:spcBef>
              <a:spcAft>
                <a:spcPct val="0"/>
              </a:spcAft>
            </a:pPr>
            <a:r>
              <a:rPr lang="it-IT" sz="800" b="1" dirty="0">
                <a:solidFill>
                  <a:srgbClr val="92D050"/>
                </a:solidFill>
                <a:latin typeface="Arial" pitchFamily="34" charset="0"/>
                <a:ea typeface="Calibri" pitchFamily="34" charset="0"/>
                <a:cs typeface="Arial" pitchFamily="34" charset="0"/>
              </a:rPr>
              <a:t>Progetto finanziato dal PSR MARCHE 2014 - 2020, Sottomisura 16.1 - Sostegno alla creazione e al funzionamento di Gruppi Operativi del PEI Azione 2 “Finanziamento dei Gruppi Operativi”  ID 29182”</a:t>
            </a:r>
          </a:p>
          <a:p>
            <a:pPr fontAlgn="base">
              <a:spcBef>
                <a:spcPct val="0"/>
              </a:spcBef>
              <a:spcAft>
                <a:spcPct val="0"/>
              </a:spcAft>
            </a:pPr>
            <a:r>
              <a:rPr lang="it-IT" sz="400" b="1" dirty="0">
                <a:solidFill>
                  <a:srgbClr val="92D050"/>
                </a:solidFill>
                <a:latin typeface="Garamond" pitchFamily="18" charset="0"/>
                <a:ea typeface="Calibri" pitchFamily="34" charset="0"/>
                <a:cs typeface="Verdana" pitchFamily="34" charset="0"/>
              </a:rPr>
              <a:t> </a:t>
            </a:r>
          </a:p>
        </p:txBody>
      </p:sp>
    </p:spTree>
    <p:extLst>
      <p:ext uri="{BB962C8B-B14F-4D97-AF65-F5344CB8AC3E}">
        <p14:creationId xmlns:p14="http://schemas.microsoft.com/office/powerpoint/2010/main" val="2870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4" t="78219" r="6001" b="7765"/>
          <a:stretch/>
        </p:blipFill>
        <p:spPr bwMode="auto">
          <a:xfrm>
            <a:off x="0" y="6525344"/>
            <a:ext cx="9143999" cy="40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sellaDiTesto 9"/>
          <p:cNvSpPr txBox="1"/>
          <p:nvPr/>
        </p:nvSpPr>
        <p:spPr>
          <a:xfrm>
            <a:off x="35496" y="44624"/>
            <a:ext cx="9091636" cy="2492990"/>
          </a:xfrm>
          <a:prstGeom prst="rect">
            <a:avLst/>
          </a:prstGeom>
          <a:noFill/>
        </p:spPr>
        <p:txBody>
          <a:bodyPr wrap="square" rtlCol="0">
            <a:spAutoFit/>
          </a:bodyPr>
          <a:lstStyle/>
          <a:p>
            <a:pPr algn="r"/>
            <a:r>
              <a:rPr lang="it-IT" dirty="0">
                <a:solidFill>
                  <a:srgbClr val="00B050"/>
                </a:solidFill>
                <a:latin typeface="Founders Grotesk X-Cond Reg" pitchFamily="34" charset="0"/>
                <a:cs typeface="Arial" charset="0"/>
              </a:rPr>
              <a:t> IL PROGETTO:</a:t>
            </a:r>
          </a:p>
          <a:p>
            <a:pPr algn="r"/>
            <a:r>
              <a:rPr lang="it-IT" dirty="0">
                <a:solidFill>
                  <a:srgbClr val="00B050"/>
                </a:solidFill>
                <a:latin typeface="Founders Grotesk X-Cond Reg" pitchFamily="34" charset="0"/>
                <a:cs typeface="Arial" charset="0"/>
              </a:rPr>
              <a:t>«TRASFERIMENTO E DATTAMENTO DEL MODELLO AGRICOLO BIOLOGICO CONSERVATIVO NEI SISTEMI COLTURALI MARCHIGIANI»</a:t>
            </a:r>
          </a:p>
          <a:p>
            <a:pPr algn="r"/>
            <a:endParaRPr lang="it-IT" sz="2000" b="1" dirty="0"/>
          </a:p>
          <a:p>
            <a:pPr algn="r"/>
            <a:endParaRPr lang="it-IT" sz="2000" b="1" dirty="0"/>
          </a:p>
          <a:p>
            <a:pPr algn="r"/>
            <a:endParaRPr lang="it-IT" sz="2000" b="1" dirty="0"/>
          </a:p>
          <a:p>
            <a:pPr algn="r"/>
            <a:endParaRPr lang="it-IT" sz="2000" b="1" dirty="0"/>
          </a:p>
          <a:p>
            <a:pPr algn="r"/>
            <a:endParaRPr lang="it-IT" sz="2000" b="1" dirty="0"/>
          </a:p>
          <a:p>
            <a:pPr algn="r"/>
            <a:r>
              <a:rPr lang="it-IT" sz="2000" b="1" dirty="0"/>
              <a:t>  </a:t>
            </a:r>
          </a:p>
        </p:txBody>
      </p:sp>
      <p:sp>
        <p:nvSpPr>
          <p:cNvPr id="11" name="Rettangolo 10"/>
          <p:cNvSpPr/>
          <p:nvPr/>
        </p:nvSpPr>
        <p:spPr>
          <a:xfrm>
            <a:off x="138324" y="717659"/>
            <a:ext cx="8916800" cy="5447645"/>
          </a:xfrm>
          <a:prstGeom prst="rect">
            <a:avLst/>
          </a:prstGeom>
        </p:spPr>
        <p:txBody>
          <a:bodyPr wrap="square">
            <a:spAutoFit/>
          </a:bodyPr>
          <a:lstStyle/>
          <a:p>
            <a:pPr algn="just"/>
            <a:r>
              <a:rPr lang="it-IT" sz="1600" b="1" dirty="0"/>
              <a:t>CONTESTUALIZZAZIONE PROGETTO</a:t>
            </a:r>
          </a:p>
          <a:p>
            <a:r>
              <a:rPr lang="it-IT" sz="1100" dirty="0"/>
              <a:t>L’analisi del contesto regionale è avvenuta attraverso l’individuazione dei punti di forza e debolezza, la messa a fuoco delle minacce e delle opportunità per identificare gli obbiettivi sui quali focalizzare la sperimentazione oggetto di studio.</a:t>
            </a:r>
          </a:p>
          <a:p>
            <a:endParaRPr lang="it-IT" sz="1100" dirty="0"/>
          </a:p>
          <a:p>
            <a:pPr algn="just"/>
            <a:r>
              <a:rPr lang="it-IT" sz="1100" dirty="0"/>
              <a:t>L’analisi di contesto, anche seguendo gli orientamenti comunitari contenuti nel nuovo Regolamento UE n. 1305/2013 del 17/12/2013 sullo sviluppo rurale (Art.5), è stata sviluppata tenendo conto delle 6 priorità europee per lo sviluppo rurale, in particolar modo, visto che si parla di questa misura PSR, la priorità è ricaduta sul voler promuovere il trasferimento di conoscenze e l'innovazione nel settore agricolo e nelle zone rurali potenziando  la redditività delle aziende agricole e la competitività dell'agricoltura, allo stesso tempo preservando e valorizzando gli ecosistemi connessi all'agricoltura.</a:t>
            </a:r>
          </a:p>
          <a:p>
            <a:pPr algn="just"/>
            <a:endParaRPr lang="it-IT" sz="1100" dirty="0"/>
          </a:p>
          <a:p>
            <a:pPr algn="just"/>
            <a:r>
              <a:rPr lang="it-IT" sz="1100" b="1" dirty="0"/>
              <a:t>Visto il focus tematico di questo oggetto di sperimentazione, ovvero l’introduzione di un modello agricolo biologico, conservativo e migliorativo del suolo supportato da strumenti di misurazione affidabili, l’analisi ha riguardato l’aspetto suolo-agricoltura biologica.</a:t>
            </a:r>
          </a:p>
          <a:p>
            <a:pPr algn="just"/>
            <a:endParaRPr lang="it-IT" sz="1100" dirty="0"/>
          </a:p>
          <a:p>
            <a:endParaRPr lang="it-IT" sz="1100" dirty="0"/>
          </a:p>
          <a:p>
            <a:endParaRPr lang="it-IT" sz="1100" dirty="0"/>
          </a:p>
          <a:p>
            <a:endParaRPr lang="it-IT" sz="1100" dirty="0"/>
          </a:p>
          <a:p>
            <a:endParaRPr lang="it-IT" sz="1100" dirty="0"/>
          </a:p>
          <a:p>
            <a:endParaRPr lang="it-IT" sz="1100" dirty="0"/>
          </a:p>
          <a:p>
            <a:endParaRPr lang="it-IT" sz="1100" dirty="0"/>
          </a:p>
          <a:p>
            <a:endParaRPr lang="it-IT" sz="1100" dirty="0"/>
          </a:p>
          <a:p>
            <a:endParaRPr lang="it-IT" sz="1100" dirty="0"/>
          </a:p>
          <a:p>
            <a:endParaRPr lang="it-IT" sz="1100" dirty="0"/>
          </a:p>
          <a:p>
            <a:endParaRPr lang="it-IT" sz="1100" dirty="0"/>
          </a:p>
          <a:p>
            <a:endParaRPr lang="it-IT" sz="1100" dirty="0"/>
          </a:p>
          <a:p>
            <a:endParaRPr lang="it-IT" sz="1100" dirty="0"/>
          </a:p>
          <a:p>
            <a:endParaRPr lang="it-IT" sz="1100" dirty="0"/>
          </a:p>
          <a:p>
            <a:endParaRPr lang="it-IT" sz="1100" dirty="0"/>
          </a:p>
          <a:p>
            <a:endParaRPr lang="it-IT" sz="1100" dirty="0"/>
          </a:p>
          <a:p>
            <a:endParaRPr lang="it-IT" sz="1100" dirty="0"/>
          </a:p>
          <a:p>
            <a:r>
              <a:rPr lang="it-IT" sz="1100" dirty="0"/>
              <a:t>L’analisi del contesto regionale è stata integrata anche con il supporto di riferimenti documentali che ricadono all’interno della rete EIP AGRI:</a:t>
            </a:r>
          </a:p>
          <a:p>
            <a:r>
              <a:rPr lang="en-GB" sz="1100" dirty="0"/>
              <a:t>- Focus Group Soil Organic Matter in </a:t>
            </a:r>
            <a:r>
              <a:rPr lang="en-GB" sz="1100" dirty="0" err="1"/>
              <a:t>Mediterranian</a:t>
            </a:r>
            <a:r>
              <a:rPr lang="en-GB" sz="1100" dirty="0"/>
              <a:t> regions - - EIP-AGRI Focus Group on Organic farming optimising arable yields.</a:t>
            </a:r>
            <a:endParaRPr lang="it-IT" sz="1100" dirty="0"/>
          </a:p>
          <a:p>
            <a:r>
              <a:rPr lang="en-GB" sz="1100" dirty="0"/>
              <a:t>- Conservation Agriculture: A promising approach to invert SOM decline in the Mediterranean region.</a:t>
            </a:r>
            <a:endParaRPr lang="it-IT" sz="1100" dirty="0"/>
          </a:p>
        </p:txBody>
      </p:sp>
      <p:cxnSp>
        <p:nvCxnSpPr>
          <p:cNvPr id="12" name="Connettore 1 11"/>
          <p:cNvCxnSpPr/>
          <p:nvPr/>
        </p:nvCxnSpPr>
        <p:spPr>
          <a:xfrm>
            <a:off x="35496" y="692696"/>
            <a:ext cx="9091636" cy="0"/>
          </a:xfrm>
          <a:prstGeom prst="line">
            <a:avLst/>
          </a:prstGeom>
        </p:spPr>
        <p:style>
          <a:lnRef idx="2">
            <a:schemeClr val="dk1"/>
          </a:lnRef>
          <a:fillRef idx="0">
            <a:schemeClr val="dk1"/>
          </a:fillRef>
          <a:effectRef idx="1">
            <a:schemeClr val="dk1"/>
          </a:effectRef>
          <a:fontRef idx="minor">
            <a:schemeClr val="tx1"/>
          </a:fontRef>
        </p:style>
      </p:cxnSp>
      <p:pic>
        <p:nvPicPr>
          <p:cNvPr id="9" name="Immagine 8"/>
          <p:cNvPicPr/>
          <p:nvPr/>
        </p:nvPicPr>
        <p:blipFill>
          <a:blip r:embed="rId3">
            <a:extLst>
              <a:ext uri="{28A0092B-C50C-407E-A947-70E740481C1C}">
                <a14:useLocalDpi xmlns:a14="http://schemas.microsoft.com/office/drawing/2010/main" val="0"/>
              </a:ext>
            </a:extLst>
          </a:blip>
          <a:srcRect/>
          <a:stretch>
            <a:fillRect/>
          </a:stretch>
        </p:blipFill>
        <p:spPr bwMode="auto">
          <a:xfrm>
            <a:off x="715442" y="2780928"/>
            <a:ext cx="4288606" cy="2520279"/>
          </a:xfrm>
          <a:prstGeom prst="rect">
            <a:avLst/>
          </a:prstGeom>
          <a:noFill/>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495" t="18620" r="32149"/>
          <a:stretch/>
        </p:blipFill>
        <p:spPr bwMode="auto">
          <a:xfrm>
            <a:off x="5292080" y="2780929"/>
            <a:ext cx="345638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ttangolo 13">
            <a:extLst>
              <a:ext uri="{FF2B5EF4-FFF2-40B4-BE49-F238E27FC236}">
                <a16:creationId xmlns:a16="http://schemas.microsoft.com/office/drawing/2014/main" id="{7506FDFC-708B-4BC3-B711-D70BBEFDF2CC}"/>
              </a:ext>
            </a:extLst>
          </p:cNvPr>
          <p:cNvSpPr/>
          <p:nvPr/>
        </p:nvSpPr>
        <p:spPr>
          <a:xfrm>
            <a:off x="35496" y="6125234"/>
            <a:ext cx="9324528" cy="400110"/>
          </a:xfrm>
          <a:prstGeom prst="rect">
            <a:avLst/>
          </a:prstGeom>
        </p:spPr>
        <p:txBody>
          <a:bodyPr wrap="square">
            <a:spAutoFit/>
          </a:bodyPr>
          <a:lstStyle/>
          <a:p>
            <a:pPr fontAlgn="base">
              <a:spcBef>
                <a:spcPct val="0"/>
              </a:spcBef>
              <a:spcAft>
                <a:spcPct val="0"/>
              </a:spcAft>
            </a:pPr>
            <a:r>
              <a:rPr lang="it-IT" sz="800" b="1" dirty="0">
                <a:solidFill>
                  <a:srgbClr val="92D050"/>
                </a:solidFill>
                <a:latin typeface="Arial" pitchFamily="34" charset="0"/>
                <a:ea typeface="Calibri" pitchFamily="34" charset="0"/>
                <a:cs typeface="Arial" pitchFamily="34" charset="0"/>
              </a:rPr>
              <a:t>Progetto finanziato dal PSR MARCHE 2014 - 2020, Sottomisura 16.1 - Sostegno alla creazione e al funzionamento di Gruppi Operativi del PEI Azione 2 “Finanziamento dei Gruppi Operativi”  ID 29182”</a:t>
            </a:r>
          </a:p>
          <a:p>
            <a:pPr fontAlgn="base">
              <a:spcBef>
                <a:spcPct val="0"/>
              </a:spcBef>
              <a:spcAft>
                <a:spcPct val="0"/>
              </a:spcAft>
            </a:pPr>
            <a:r>
              <a:rPr lang="it-IT" sz="400" b="1" dirty="0">
                <a:solidFill>
                  <a:srgbClr val="92D050"/>
                </a:solidFill>
                <a:latin typeface="Garamond" pitchFamily="18" charset="0"/>
                <a:ea typeface="Calibri" pitchFamily="34" charset="0"/>
                <a:cs typeface="Verdana" pitchFamily="34" charset="0"/>
              </a:rPr>
              <a:t> </a:t>
            </a:r>
          </a:p>
        </p:txBody>
      </p:sp>
    </p:spTree>
    <p:extLst>
      <p:ext uri="{BB962C8B-B14F-4D97-AF65-F5344CB8AC3E}">
        <p14:creationId xmlns:p14="http://schemas.microsoft.com/office/powerpoint/2010/main" val="99464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4" t="78219" r="6001" b="7765"/>
          <a:stretch/>
        </p:blipFill>
        <p:spPr bwMode="auto">
          <a:xfrm>
            <a:off x="0" y="6525344"/>
            <a:ext cx="9143999" cy="40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sellaDiTesto 9"/>
          <p:cNvSpPr txBox="1"/>
          <p:nvPr/>
        </p:nvSpPr>
        <p:spPr>
          <a:xfrm>
            <a:off x="0" y="44624"/>
            <a:ext cx="9091636" cy="1569660"/>
          </a:xfrm>
          <a:prstGeom prst="rect">
            <a:avLst/>
          </a:prstGeom>
          <a:noFill/>
        </p:spPr>
        <p:txBody>
          <a:bodyPr wrap="square" rtlCol="0">
            <a:spAutoFit/>
          </a:bodyPr>
          <a:lstStyle/>
          <a:p>
            <a:pPr algn="r"/>
            <a:r>
              <a:rPr lang="it-IT" dirty="0">
                <a:solidFill>
                  <a:srgbClr val="00B050"/>
                </a:solidFill>
                <a:latin typeface="Founders Grotesk X-Cond Reg" pitchFamily="34" charset="0"/>
                <a:cs typeface="Arial" charset="0"/>
              </a:rPr>
              <a:t> IL PROGETTO:</a:t>
            </a:r>
          </a:p>
          <a:p>
            <a:pPr algn="r"/>
            <a:r>
              <a:rPr lang="it-IT" dirty="0">
                <a:solidFill>
                  <a:srgbClr val="00B050"/>
                </a:solidFill>
                <a:latin typeface="Founders Grotesk X-Cond Reg" pitchFamily="34" charset="0"/>
                <a:cs typeface="Arial" charset="0"/>
              </a:rPr>
              <a:t>«TRASFERIMENTO E DATTAMENTO DEL MODELLO AGRICOLO BIOLOGICO CONSERVATIVO NEI SISTEMI COLTURALI MARCHIGIANI»</a:t>
            </a:r>
          </a:p>
          <a:p>
            <a:pPr algn="r"/>
            <a:endParaRPr lang="it-IT" sz="2000" b="1" dirty="0"/>
          </a:p>
          <a:p>
            <a:pPr algn="r"/>
            <a:endParaRPr lang="it-IT" sz="2000" b="1" dirty="0"/>
          </a:p>
          <a:p>
            <a:pPr algn="r"/>
            <a:r>
              <a:rPr lang="it-IT" sz="2000" b="1" dirty="0"/>
              <a:t>  </a:t>
            </a:r>
          </a:p>
        </p:txBody>
      </p:sp>
      <p:sp>
        <p:nvSpPr>
          <p:cNvPr id="11" name="Rettangolo 10"/>
          <p:cNvSpPr/>
          <p:nvPr/>
        </p:nvSpPr>
        <p:spPr>
          <a:xfrm>
            <a:off x="162115" y="911879"/>
            <a:ext cx="8916800" cy="400110"/>
          </a:xfrm>
          <a:prstGeom prst="rect">
            <a:avLst/>
          </a:prstGeom>
        </p:spPr>
        <p:txBody>
          <a:bodyPr wrap="square">
            <a:spAutoFit/>
          </a:bodyPr>
          <a:lstStyle/>
          <a:p>
            <a:pPr algn="just"/>
            <a:r>
              <a:rPr lang="it-IT" sz="2000" b="1" dirty="0"/>
              <a:t>ANALISI SWOT</a:t>
            </a:r>
          </a:p>
        </p:txBody>
      </p:sp>
      <p:cxnSp>
        <p:nvCxnSpPr>
          <p:cNvPr id="12" name="Connettore 1 11"/>
          <p:cNvCxnSpPr/>
          <p:nvPr/>
        </p:nvCxnSpPr>
        <p:spPr>
          <a:xfrm>
            <a:off x="35496" y="692696"/>
            <a:ext cx="9091636" cy="0"/>
          </a:xfrm>
          <a:prstGeom prst="line">
            <a:avLst/>
          </a:prstGeom>
        </p:spPr>
        <p:style>
          <a:lnRef idx="2">
            <a:schemeClr val="dk1"/>
          </a:lnRef>
          <a:fillRef idx="0">
            <a:schemeClr val="dk1"/>
          </a:fillRef>
          <a:effectRef idx="1">
            <a:schemeClr val="dk1"/>
          </a:effectRef>
          <a:fontRef idx="minor">
            <a:schemeClr val="tx1"/>
          </a:fontRef>
        </p:style>
      </p:cxnSp>
      <p:sp>
        <p:nvSpPr>
          <p:cNvPr id="4" name="Rettangolo arrotondato 3"/>
          <p:cNvSpPr/>
          <p:nvPr/>
        </p:nvSpPr>
        <p:spPr>
          <a:xfrm>
            <a:off x="23277" y="2261868"/>
            <a:ext cx="2081657" cy="2391267"/>
          </a:xfrm>
          <a:prstGeom prst="round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it-IT" sz="1200" dirty="0">
                <a:solidFill>
                  <a:schemeClr val="tx1"/>
                </a:solidFill>
              </a:rPr>
              <a:t>CONCETTO DI AGRICOLTURA BIOLOGICA CONSERVATIVA;</a:t>
            </a:r>
          </a:p>
          <a:p>
            <a:pPr marL="285750" indent="-285750">
              <a:buFont typeface="Wingdings" panose="05000000000000000000" pitchFamily="2" charset="2"/>
              <a:buChar char="ü"/>
            </a:pPr>
            <a:r>
              <a:rPr lang="it-IT" sz="1200" dirty="0">
                <a:solidFill>
                  <a:schemeClr val="tx1"/>
                </a:solidFill>
              </a:rPr>
              <a:t> SENSIBILITÀ ALL’AMBIENTE E ALLA SOSTENIBILITÀ ECONOMICA;</a:t>
            </a:r>
          </a:p>
          <a:p>
            <a:pPr marL="285750" indent="-285750">
              <a:buFont typeface="Wingdings" panose="05000000000000000000" pitchFamily="2" charset="2"/>
              <a:buChar char="ü"/>
            </a:pPr>
            <a:r>
              <a:rPr lang="it-IT" sz="1200" dirty="0">
                <a:solidFill>
                  <a:schemeClr val="tx1"/>
                </a:solidFill>
              </a:rPr>
              <a:t>CONSUMATORE ESIGENTE DI GARANZIE ALIMENTARI.</a:t>
            </a:r>
          </a:p>
        </p:txBody>
      </p:sp>
      <p:sp>
        <p:nvSpPr>
          <p:cNvPr id="16" name="Rettangolo arrotondato 15"/>
          <p:cNvSpPr/>
          <p:nvPr/>
        </p:nvSpPr>
        <p:spPr>
          <a:xfrm>
            <a:off x="2368936" y="2311915"/>
            <a:ext cx="2016224" cy="2341220"/>
          </a:xfrm>
          <a:prstGeom prst="roundRect">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it-IT" sz="1200" dirty="0">
                <a:solidFill>
                  <a:schemeClr val="tx1"/>
                </a:solidFill>
              </a:rPr>
              <a:t>SUOLO DEGRADATO E AFFETTO DA “STANCHEZZA”;</a:t>
            </a:r>
          </a:p>
          <a:p>
            <a:pPr marL="285750" indent="-285750">
              <a:buFont typeface="Wingdings" panose="05000000000000000000" pitchFamily="2" charset="2"/>
              <a:buChar char="ü"/>
            </a:pPr>
            <a:r>
              <a:rPr lang="it-IT" sz="1200" dirty="0">
                <a:solidFill>
                  <a:schemeClr val="tx1"/>
                </a:solidFill>
              </a:rPr>
              <a:t>TECNICHE E MACCHINARI IN AGRICOLTURA BIOLOGICA OBSOLETE O NON SEMPRE ADATTE;</a:t>
            </a:r>
          </a:p>
          <a:p>
            <a:pPr marL="285750" indent="-285750">
              <a:buFont typeface="Wingdings" panose="05000000000000000000" pitchFamily="2" charset="2"/>
              <a:buChar char="ü"/>
            </a:pPr>
            <a:r>
              <a:rPr lang="it-IT" sz="1200" dirty="0">
                <a:solidFill>
                  <a:schemeClr val="tx1"/>
                </a:solidFill>
              </a:rPr>
              <a:t>RICAMBIO GENERAZIONALE E COMPETENZE TECNOLOGICHE</a:t>
            </a:r>
          </a:p>
        </p:txBody>
      </p:sp>
      <p:sp>
        <p:nvSpPr>
          <p:cNvPr id="18" name="Rettangolo arrotondato 17"/>
          <p:cNvSpPr/>
          <p:nvPr/>
        </p:nvSpPr>
        <p:spPr>
          <a:xfrm>
            <a:off x="7012628" y="2270847"/>
            <a:ext cx="2062515" cy="2391267"/>
          </a:xfrm>
          <a:prstGeom prst="roundRect">
            <a:avLst/>
          </a:prstGeom>
          <a:solidFill>
            <a:schemeClr val="accent6">
              <a:lumMod val="60000"/>
              <a:lumOff val="4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it-IT" sz="1200" dirty="0">
                <a:solidFill>
                  <a:schemeClr val="tx1"/>
                </a:solidFill>
              </a:rPr>
              <a:t>ORGANIZZAZIONE ECONOMICA FRAMMENTATA;</a:t>
            </a:r>
          </a:p>
          <a:p>
            <a:pPr marL="285750" indent="-285750">
              <a:buFont typeface="Wingdings" panose="05000000000000000000" pitchFamily="2" charset="2"/>
              <a:buChar char="ü"/>
            </a:pPr>
            <a:r>
              <a:rPr lang="it-IT" sz="1200" dirty="0">
                <a:solidFill>
                  <a:schemeClr val="tx1"/>
                </a:solidFill>
              </a:rPr>
              <a:t>SENSORISTICA NON TROPPO CONOSCIUTA;</a:t>
            </a:r>
          </a:p>
          <a:p>
            <a:pPr marL="285750" indent="-285750">
              <a:buFont typeface="Wingdings" panose="05000000000000000000" pitchFamily="2" charset="2"/>
              <a:buChar char="ü"/>
            </a:pPr>
            <a:r>
              <a:rPr lang="it-IT" sz="1200" dirty="0">
                <a:solidFill>
                  <a:schemeClr val="tx1"/>
                </a:solidFill>
              </a:rPr>
              <a:t>ELEVATA DISOMOGENEITÀ DELLE CARATTERISTICHE VOCAZIONALI DEL TERRITORIO</a:t>
            </a:r>
            <a:r>
              <a:rPr lang="it-IT" sz="1400" dirty="0">
                <a:solidFill>
                  <a:schemeClr val="tx1"/>
                </a:solidFill>
              </a:rPr>
              <a:t>.</a:t>
            </a:r>
          </a:p>
        </p:txBody>
      </p:sp>
      <p:sp>
        <p:nvSpPr>
          <p:cNvPr id="19" name="Rettangolo 18"/>
          <p:cNvSpPr/>
          <p:nvPr/>
        </p:nvSpPr>
        <p:spPr>
          <a:xfrm>
            <a:off x="136508" y="1682657"/>
            <a:ext cx="1892781" cy="276999"/>
          </a:xfrm>
          <a:prstGeom prst="rect">
            <a:avLst/>
          </a:prstGeom>
          <a:ln w="28575">
            <a:solidFill>
              <a:schemeClr val="tx1"/>
            </a:solidFill>
          </a:ln>
        </p:spPr>
        <p:txBody>
          <a:bodyPr wrap="square">
            <a:spAutoFit/>
          </a:bodyPr>
          <a:lstStyle/>
          <a:p>
            <a:pPr algn="ctr"/>
            <a:r>
              <a:rPr lang="it-IT" sz="1200" b="1" dirty="0"/>
              <a:t>PUNTI DI FORZA</a:t>
            </a:r>
          </a:p>
        </p:txBody>
      </p:sp>
      <p:sp>
        <p:nvSpPr>
          <p:cNvPr id="23" name="Rettangolo 22"/>
          <p:cNvSpPr/>
          <p:nvPr/>
        </p:nvSpPr>
        <p:spPr>
          <a:xfrm>
            <a:off x="2420929" y="1696362"/>
            <a:ext cx="1892781" cy="276999"/>
          </a:xfrm>
          <a:prstGeom prst="rect">
            <a:avLst/>
          </a:prstGeom>
          <a:ln w="28575">
            <a:solidFill>
              <a:schemeClr val="tx1"/>
            </a:solidFill>
          </a:ln>
        </p:spPr>
        <p:txBody>
          <a:bodyPr wrap="square">
            <a:spAutoFit/>
          </a:bodyPr>
          <a:lstStyle/>
          <a:p>
            <a:pPr algn="ctr"/>
            <a:r>
              <a:rPr lang="it-IT" sz="1200" b="1" dirty="0"/>
              <a:t>PUNTI DI DEBOLEZZA</a:t>
            </a:r>
          </a:p>
        </p:txBody>
      </p:sp>
      <p:sp>
        <p:nvSpPr>
          <p:cNvPr id="24" name="Rettangolo 23"/>
          <p:cNvSpPr/>
          <p:nvPr/>
        </p:nvSpPr>
        <p:spPr>
          <a:xfrm>
            <a:off x="4703598" y="1705581"/>
            <a:ext cx="1892781" cy="276999"/>
          </a:xfrm>
          <a:prstGeom prst="rect">
            <a:avLst/>
          </a:prstGeom>
          <a:ln w="28575">
            <a:solidFill>
              <a:schemeClr val="tx1"/>
            </a:solidFill>
          </a:ln>
        </p:spPr>
        <p:txBody>
          <a:bodyPr wrap="square">
            <a:spAutoFit/>
          </a:bodyPr>
          <a:lstStyle/>
          <a:p>
            <a:pPr algn="ctr"/>
            <a:r>
              <a:rPr lang="it-IT" sz="1200" b="1" dirty="0"/>
              <a:t>OPPORTUNITA’</a:t>
            </a:r>
          </a:p>
        </p:txBody>
      </p:sp>
      <p:sp>
        <p:nvSpPr>
          <p:cNvPr id="25" name="Rettangolo 24"/>
          <p:cNvSpPr/>
          <p:nvPr/>
        </p:nvSpPr>
        <p:spPr>
          <a:xfrm>
            <a:off x="7039728" y="1712477"/>
            <a:ext cx="1892781" cy="276999"/>
          </a:xfrm>
          <a:prstGeom prst="rect">
            <a:avLst/>
          </a:prstGeom>
          <a:ln w="28575">
            <a:solidFill>
              <a:schemeClr val="tx1"/>
            </a:solidFill>
          </a:ln>
        </p:spPr>
        <p:txBody>
          <a:bodyPr wrap="square">
            <a:spAutoFit/>
          </a:bodyPr>
          <a:lstStyle/>
          <a:p>
            <a:pPr algn="ctr"/>
            <a:r>
              <a:rPr lang="it-IT" sz="1200" b="1" dirty="0"/>
              <a:t>MINACCE</a:t>
            </a:r>
          </a:p>
        </p:txBody>
      </p:sp>
      <p:sp>
        <p:nvSpPr>
          <p:cNvPr id="15" name="Rettangolo arrotondato 14"/>
          <p:cNvSpPr/>
          <p:nvPr/>
        </p:nvSpPr>
        <p:spPr>
          <a:xfrm>
            <a:off x="4772595" y="2308848"/>
            <a:ext cx="2016224" cy="2341220"/>
          </a:xfrm>
          <a:prstGeom prst="roundRect">
            <a:avLst/>
          </a:prstGeom>
          <a:solidFill>
            <a:schemeClr val="accent3">
              <a:lumMod val="60000"/>
              <a:lumOff val="40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it-IT" sz="1400" dirty="0">
                <a:solidFill>
                  <a:schemeClr val="tx1"/>
                </a:solidFill>
              </a:rPr>
              <a:t>ELEMENTI AGROECOLOGICI</a:t>
            </a:r>
          </a:p>
          <a:p>
            <a:pPr marL="285750" indent="-285750">
              <a:buFont typeface="Wingdings" panose="05000000000000000000" pitchFamily="2" charset="2"/>
              <a:buChar char="ü"/>
            </a:pPr>
            <a:r>
              <a:rPr lang="it-IT" sz="1400" dirty="0">
                <a:solidFill>
                  <a:schemeClr val="tx1"/>
                </a:solidFill>
              </a:rPr>
              <a:t>ELEMENTI MISURABILI;</a:t>
            </a:r>
          </a:p>
          <a:p>
            <a:pPr marL="285750" indent="-285750">
              <a:buFont typeface="Wingdings" panose="05000000000000000000" pitchFamily="2" charset="2"/>
              <a:buChar char="ü"/>
            </a:pPr>
            <a:r>
              <a:rPr lang="it-IT" sz="1400" dirty="0">
                <a:solidFill>
                  <a:schemeClr val="tx1"/>
                </a:solidFill>
              </a:rPr>
              <a:t>RETI DI IMPRESA</a:t>
            </a:r>
          </a:p>
          <a:p>
            <a:pPr marL="285750" indent="-285750">
              <a:buFont typeface="Wingdings" panose="05000000000000000000" pitchFamily="2" charset="2"/>
              <a:buChar char="ü"/>
            </a:pPr>
            <a:r>
              <a:rPr lang="it-IT" sz="1400" dirty="0">
                <a:solidFill>
                  <a:schemeClr val="tx1"/>
                </a:solidFill>
              </a:rPr>
              <a:t>PRODOTTI DI QUALITA</a:t>
            </a:r>
            <a:r>
              <a:rPr lang="it-IT" sz="1400" dirty="0"/>
              <a:t>’</a:t>
            </a:r>
          </a:p>
        </p:txBody>
      </p:sp>
      <p:sp>
        <p:nvSpPr>
          <p:cNvPr id="17" name="Rettangolo 16">
            <a:extLst>
              <a:ext uri="{FF2B5EF4-FFF2-40B4-BE49-F238E27FC236}">
                <a16:creationId xmlns:a16="http://schemas.microsoft.com/office/drawing/2014/main" id="{42E104C8-6C36-4E5B-BEAB-423A4D09E2FD}"/>
              </a:ext>
            </a:extLst>
          </p:cNvPr>
          <p:cNvSpPr/>
          <p:nvPr/>
        </p:nvSpPr>
        <p:spPr>
          <a:xfrm>
            <a:off x="-41749" y="6084524"/>
            <a:ext cx="9324528" cy="400110"/>
          </a:xfrm>
          <a:prstGeom prst="rect">
            <a:avLst/>
          </a:prstGeom>
        </p:spPr>
        <p:txBody>
          <a:bodyPr wrap="square">
            <a:spAutoFit/>
          </a:bodyPr>
          <a:lstStyle/>
          <a:p>
            <a:pPr fontAlgn="base">
              <a:spcBef>
                <a:spcPct val="0"/>
              </a:spcBef>
              <a:spcAft>
                <a:spcPct val="0"/>
              </a:spcAft>
            </a:pPr>
            <a:r>
              <a:rPr lang="it-IT" sz="800" b="1" dirty="0">
                <a:solidFill>
                  <a:srgbClr val="92D050"/>
                </a:solidFill>
                <a:latin typeface="Arial" pitchFamily="34" charset="0"/>
                <a:ea typeface="Calibri" pitchFamily="34" charset="0"/>
                <a:cs typeface="Arial" pitchFamily="34" charset="0"/>
              </a:rPr>
              <a:t>Progetto finanziato dal PSR MARCHE 2014 - 2020, Sottomisura 16.1 - Sostegno alla creazione e al funzionamento di Gruppi Operativi del PEI Azione 2 “Finanziamento dei Gruppi Operativi”  ID 29182”</a:t>
            </a:r>
          </a:p>
          <a:p>
            <a:pPr fontAlgn="base">
              <a:spcBef>
                <a:spcPct val="0"/>
              </a:spcBef>
              <a:spcAft>
                <a:spcPct val="0"/>
              </a:spcAft>
            </a:pPr>
            <a:r>
              <a:rPr lang="it-IT" sz="400" b="1" dirty="0">
                <a:solidFill>
                  <a:srgbClr val="92D050"/>
                </a:solidFill>
                <a:latin typeface="Garamond" pitchFamily="18" charset="0"/>
                <a:ea typeface="Calibri" pitchFamily="34" charset="0"/>
                <a:cs typeface="Verdana" pitchFamily="34" charset="0"/>
              </a:rPr>
              <a:t> </a:t>
            </a:r>
          </a:p>
        </p:txBody>
      </p:sp>
    </p:spTree>
    <p:extLst>
      <p:ext uri="{BB962C8B-B14F-4D97-AF65-F5344CB8AC3E}">
        <p14:creationId xmlns:p14="http://schemas.microsoft.com/office/powerpoint/2010/main" val="98975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4" t="78219" r="6001" b="7765"/>
          <a:stretch/>
        </p:blipFill>
        <p:spPr bwMode="auto">
          <a:xfrm>
            <a:off x="0" y="6356067"/>
            <a:ext cx="9143999" cy="57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sellaDiTesto 9"/>
          <p:cNvSpPr txBox="1"/>
          <p:nvPr/>
        </p:nvSpPr>
        <p:spPr>
          <a:xfrm>
            <a:off x="-1452" y="44624"/>
            <a:ext cx="9091636" cy="1908215"/>
          </a:xfrm>
          <a:prstGeom prst="rect">
            <a:avLst/>
          </a:prstGeom>
          <a:noFill/>
        </p:spPr>
        <p:txBody>
          <a:bodyPr wrap="square" rtlCol="0">
            <a:spAutoFit/>
          </a:bodyPr>
          <a:lstStyle/>
          <a:p>
            <a:pPr algn="r"/>
            <a:r>
              <a:rPr lang="it-IT" dirty="0">
                <a:solidFill>
                  <a:srgbClr val="00B050"/>
                </a:solidFill>
                <a:latin typeface="Founders Grotesk X-Cond Reg" pitchFamily="34" charset="0"/>
                <a:cs typeface="Arial" charset="0"/>
              </a:rPr>
              <a:t>IL PROGETTO:</a:t>
            </a:r>
          </a:p>
          <a:p>
            <a:pPr algn="r"/>
            <a:r>
              <a:rPr lang="it-IT" dirty="0">
                <a:solidFill>
                  <a:srgbClr val="00B050"/>
                </a:solidFill>
                <a:latin typeface="Founders Grotesk X-Cond Reg" pitchFamily="34" charset="0"/>
                <a:cs typeface="Arial" charset="0"/>
              </a:rPr>
              <a:t>«TRASFERIMENTO E DATTAMENTO DEL MODELLO AGRICOLO BIOLOGICO CONSERVATIVO NEI SISTEMI COLTURALI MARCHIGIANI»</a:t>
            </a:r>
          </a:p>
          <a:p>
            <a:pPr algn="r"/>
            <a:endParaRPr lang="it-IT" sz="2000" b="1" dirty="0"/>
          </a:p>
          <a:p>
            <a:r>
              <a:rPr lang="it-IT" sz="2000" b="1" dirty="0"/>
              <a:t>INNOVAZIONE</a:t>
            </a:r>
          </a:p>
          <a:p>
            <a:pPr algn="r"/>
            <a:endParaRPr lang="it-IT" sz="2000" b="1" dirty="0"/>
          </a:p>
          <a:p>
            <a:pPr algn="r"/>
            <a:r>
              <a:rPr lang="it-IT" sz="2000" b="1" dirty="0"/>
              <a:t>  </a:t>
            </a:r>
          </a:p>
        </p:txBody>
      </p:sp>
      <p:cxnSp>
        <p:nvCxnSpPr>
          <p:cNvPr id="12" name="Connettore 1 11"/>
          <p:cNvCxnSpPr/>
          <p:nvPr/>
        </p:nvCxnSpPr>
        <p:spPr>
          <a:xfrm>
            <a:off x="35496" y="764704"/>
            <a:ext cx="9091636" cy="0"/>
          </a:xfrm>
          <a:prstGeom prst="line">
            <a:avLst/>
          </a:prstGeom>
        </p:spPr>
        <p:style>
          <a:lnRef idx="2">
            <a:schemeClr val="dk1"/>
          </a:lnRef>
          <a:fillRef idx="0">
            <a:schemeClr val="dk1"/>
          </a:fillRef>
          <a:effectRef idx="1">
            <a:schemeClr val="dk1"/>
          </a:effectRef>
          <a:fontRef idx="minor">
            <a:schemeClr val="tx1"/>
          </a:fontRef>
        </p:style>
      </p:cxnSp>
      <p:sp>
        <p:nvSpPr>
          <p:cNvPr id="2" name="Rettangolo 1"/>
          <p:cNvSpPr/>
          <p:nvPr/>
        </p:nvSpPr>
        <p:spPr>
          <a:xfrm>
            <a:off x="0" y="2118335"/>
            <a:ext cx="9090184" cy="2246769"/>
          </a:xfrm>
          <a:prstGeom prst="rect">
            <a:avLst/>
          </a:prstGeom>
        </p:spPr>
        <p:txBody>
          <a:bodyPr wrap="square">
            <a:spAutoFit/>
          </a:bodyPr>
          <a:lstStyle/>
          <a:p>
            <a:pPr marL="285750" indent="-285750" algn="just">
              <a:buFont typeface="Wingdings" panose="05000000000000000000" pitchFamily="2" charset="2"/>
              <a:buChar char="q"/>
            </a:pPr>
            <a:r>
              <a:rPr lang="it-IT" sz="1600" b="1" dirty="0">
                <a:solidFill>
                  <a:srgbClr val="009900"/>
                </a:solidFill>
              </a:rPr>
              <a:t>TRASFERIMENTO E ADATTAMENTO DEL MODELLO BIOCONSERVATIVO NELLA REGIONE MARCHE</a:t>
            </a:r>
          </a:p>
          <a:p>
            <a:pPr algn="just"/>
            <a:endParaRPr lang="it-IT" sz="1600" dirty="0"/>
          </a:p>
          <a:p>
            <a:pPr marL="285750" indent="-285750" algn="just">
              <a:buFontTx/>
              <a:buChar char="-"/>
            </a:pPr>
            <a:r>
              <a:rPr lang="it-IT" sz="1200" b="1" u="sng" dirty="0"/>
              <a:t>Pennsylvania (USA) – con il </a:t>
            </a:r>
            <a:r>
              <a:rPr lang="it-IT" sz="1200" b="1" u="sng" dirty="0" err="1"/>
              <a:t>Farming</a:t>
            </a:r>
            <a:r>
              <a:rPr lang="it-IT" sz="1200" b="1" u="sng" dirty="0"/>
              <a:t> Systems Trial (FST) ®</a:t>
            </a:r>
            <a:r>
              <a:rPr lang="it-IT" sz="1200" b="1" dirty="0"/>
              <a:t>, </a:t>
            </a:r>
            <a:r>
              <a:rPr lang="it-IT" sz="1200" dirty="0"/>
              <a:t>il Rodale </a:t>
            </a:r>
            <a:r>
              <a:rPr lang="it-IT" sz="1200" dirty="0" err="1"/>
              <a:t>Institute</a:t>
            </a:r>
            <a:r>
              <a:rPr lang="it-IT" sz="1200" dirty="0"/>
              <a:t> è il confronto più longevo a livello mondiale tra agricoltura biologica “conservativa” e convenzionale</a:t>
            </a:r>
          </a:p>
          <a:p>
            <a:pPr algn="just"/>
            <a:r>
              <a:rPr lang="it-IT" sz="1200" u="sng" dirty="0"/>
              <a:t> </a:t>
            </a:r>
          </a:p>
          <a:p>
            <a:pPr marL="285750" indent="-285750" algn="just">
              <a:buFontTx/>
              <a:buChar char="-"/>
            </a:pPr>
            <a:r>
              <a:rPr lang="it-IT" sz="1200" b="1" u="sng" dirty="0"/>
              <a:t>Progetto FIRB- SMOCA </a:t>
            </a:r>
            <a:r>
              <a:rPr lang="it-IT" sz="1200" dirty="0"/>
              <a:t>– presso la Scuola Superiore S. Anna di Pisa dove sono stati presi in esame tre diversi sistemi di agricoltura: integrata, biologica e </a:t>
            </a:r>
            <a:r>
              <a:rPr lang="it-IT" sz="1200" dirty="0" err="1"/>
              <a:t>bioconservativa</a:t>
            </a:r>
            <a:endParaRPr lang="it-IT" sz="1200" dirty="0"/>
          </a:p>
          <a:p>
            <a:pPr marL="285750" indent="-285750" algn="just">
              <a:buFontTx/>
              <a:buChar char="-"/>
            </a:pPr>
            <a:endParaRPr lang="it-IT" sz="1200" u="sng" dirty="0"/>
          </a:p>
          <a:p>
            <a:pPr algn="just"/>
            <a:r>
              <a:rPr lang="it-IT" sz="1200" dirty="0"/>
              <a:t>-  </a:t>
            </a:r>
            <a:r>
              <a:rPr lang="it-IT" sz="1200" b="1" u="sng" dirty="0"/>
              <a:t>Progetto “Le lavorazioni meccaniche conservative e le cover </a:t>
            </a:r>
            <a:r>
              <a:rPr lang="it-IT" sz="1200" b="1" u="sng" dirty="0" err="1"/>
              <a:t>crop</a:t>
            </a:r>
            <a:r>
              <a:rPr lang="it-IT" sz="1200" b="1" u="sng" dirty="0"/>
              <a:t> in una rotazione triennale ad indirizzo biologico</a:t>
            </a:r>
            <a:r>
              <a:rPr lang="it-IT" sz="1200" u="sng" dirty="0"/>
              <a:t>” </a:t>
            </a:r>
            <a:r>
              <a:rPr lang="it-IT" sz="1200" dirty="0"/>
              <a:t>questo metodo è stato finanziato e applicato grazie a finanziamenti pubblici nella Regione Friuli Venezia Giulia coinvolgendo diverse aziende agricole di differenti orientamenti colturali</a:t>
            </a:r>
          </a:p>
        </p:txBody>
      </p:sp>
      <p:sp>
        <p:nvSpPr>
          <p:cNvPr id="9" name="Rettangolo 8">
            <a:extLst>
              <a:ext uri="{FF2B5EF4-FFF2-40B4-BE49-F238E27FC236}">
                <a16:creationId xmlns:a16="http://schemas.microsoft.com/office/drawing/2014/main" id="{C6B4B933-FC68-438D-B57A-BDC7FC9348B3}"/>
              </a:ext>
            </a:extLst>
          </p:cNvPr>
          <p:cNvSpPr/>
          <p:nvPr/>
        </p:nvSpPr>
        <p:spPr>
          <a:xfrm>
            <a:off x="-41749" y="6084524"/>
            <a:ext cx="9324528" cy="400110"/>
          </a:xfrm>
          <a:prstGeom prst="rect">
            <a:avLst/>
          </a:prstGeom>
        </p:spPr>
        <p:txBody>
          <a:bodyPr wrap="square">
            <a:spAutoFit/>
          </a:bodyPr>
          <a:lstStyle/>
          <a:p>
            <a:pPr fontAlgn="base">
              <a:spcBef>
                <a:spcPct val="0"/>
              </a:spcBef>
              <a:spcAft>
                <a:spcPct val="0"/>
              </a:spcAft>
            </a:pPr>
            <a:r>
              <a:rPr lang="it-IT" sz="800" b="1" dirty="0">
                <a:solidFill>
                  <a:srgbClr val="92D050"/>
                </a:solidFill>
                <a:latin typeface="Arial" pitchFamily="34" charset="0"/>
                <a:ea typeface="Calibri" pitchFamily="34" charset="0"/>
                <a:cs typeface="Arial" pitchFamily="34" charset="0"/>
              </a:rPr>
              <a:t>Progetto finanziato dal PSR MARCHE 2014 - 2020, Sottomisura 16.1 - Sostegno alla creazione e al funzionamento di Gruppi Operativi del PEI Azione 2 “Finanziamento dei Gruppi Operativi”  ID 29182”</a:t>
            </a:r>
          </a:p>
          <a:p>
            <a:pPr fontAlgn="base">
              <a:spcBef>
                <a:spcPct val="0"/>
              </a:spcBef>
              <a:spcAft>
                <a:spcPct val="0"/>
              </a:spcAft>
            </a:pPr>
            <a:r>
              <a:rPr lang="it-IT" sz="400" b="1" dirty="0">
                <a:solidFill>
                  <a:srgbClr val="92D050"/>
                </a:solidFill>
                <a:latin typeface="Garamond" pitchFamily="18" charset="0"/>
                <a:ea typeface="Calibri" pitchFamily="34" charset="0"/>
                <a:cs typeface="Verdana" pitchFamily="34" charset="0"/>
              </a:rPr>
              <a:t> </a:t>
            </a:r>
          </a:p>
        </p:txBody>
      </p:sp>
    </p:spTree>
    <p:extLst>
      <p:ext uri="{BB962C8B-B14F-4D97-AF65-F5344CB8AC3E}">
        <p14:creationId xmlns:p14="http://schemas.microsoft.com/office/powerpoint/2010/main" val="3603281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4" t="78219" r="6001" b="7765"/>
          <a:stretch/>
        </p:blipFill>
        <p:spPr bwMode="auto">
          <a:xfrm>
            <a:off x="0" y="6356067"/>
            <a:ext cx="9143999" cy="57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sellaDiTesto 9"/>
          <p:cNvSpPr txBox="1"/>
          <p:nvPr/>
        </p:nvSpPr>
        <p:spPr>
          <a:xfrm>
            <a:off x="-1452" y="-27384"/>
            <a:ext cx="9091636" cy="1877437"/>
          </a:xfrm>
          <a:prstGeom prst="rect">
            <a:avLst/>
          </a:prstGeom>
          <a:noFill/>
        </p:spPr>
        <p:txBody>
          <a:bodyPr wrap="square" rtlCol="0">
            <a:spAutoFit/>
          </a:bodyPr>
          <a:lstStyle/>
          <a:p>
            <a:pPr algn="r"/>
            <a:r>
              <a:rPr lang="it-IT" dirty="0">
                <a:solidFill>
                  <a:srgbClr val="00B050"/>
                </a:solidFill>
                <a:latin typeface="Founders Grotesk X-Cond Reg" pitchFamily="34" charset="0"/>
              </a:rPr>
              <a:t> IL PROGETTO:</a:t>
            </a:r>
          </a:p>
          <a:p>
            <a:pPr algn="r"/>
            <a:r>
              <a:rPr lang="it-IT" dirty="0">
                <a:solidFill>
                  <a:srgbClr val="00B050"/>
                </a:solidFill>
                <a:latin typeface="Founders Grotesk X-Cond Reg" pitchFamily="34" charset="0"/>
              </a:rPr>
              <a:t>«TRASFERIMENTO E DATTAMENTO DEL MODELLO AGRICOLO BIOLOGICO CONSERVATIVO NEI SISTEMI COLTURALI MARCHIGIANI»</a:t>
            </a:r>
          </a:p>
          <a:p>
            <a:pPr algn="r"/>
            <a:endParaRPr lang="it-IT" sz="2000" b="1" dirty="0"/>
          </a:p>
          <a:p>
            <a:pPr algn="r"/>
            <a:r>
              <a:rPr lang="it-IT" sz="2000" b="1" dirty="0"/>
              <a:t>PARTENARIATO</a:t>
            </a:r>
          </a:p>
          <a:p>
            <a:pPr algn="r"/>
            <a:endParaRPr lang="it-IT" sz="2000" b="1" dirty="0"/>
          </a:p>
          <a:p>
            <a:pPr algn="r"/>
            <a:r>
              <a:rPr lang="it-IT" sz="2000" b="1" dirty="0"/>
              <a:t>  </a:t>
            </a:r>
          </a:p>
        </p:txBody>
      </p:sp>
      <p:cxnSp>
        <p:nvCxnSpPr>
          <p:cNvPr id="12" name="Connettore 1 11"/>
          <p:cNvCxnSpPr/>
          <p:nvPr/>
        </p:nvCxnSpPr>
        <p:spPr>
          <a:xfrm>
            <a:off x="35496" y="620688"/>
            <a:ext cx="9091636"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11" name="Tabella 10"/>
          <p:cNvGraphicFramePr>
            <a:graphicFrameLocks noGrp="1"/>
          </p:cNvGraphicFramePr>
          <p:nvPr>
            <p:extLst>
              <p:ext uri="{D42A27DB-BD31-4B8C-83A1-F6EECF244321}">
                <p14:modId xmlns:p14="http://schemas.microsoft.com/office/powerpoint/2010/main" val="1054423592"/>
              </p:ext>
            </p:extLst>
          </p:nvPr>
        </p:nvGraphicFramePr>
        <p:xfrm>
          <a:off x="386359" y="1341154"/>
          <a:ext cx="8506120" cy="2225040"/>
        </p:xfrm>
        <a:graphic>
          <a:graphicData uri="http://schemas.openxmlformats.org/drawingml/2006/table">
            <a:tbl>
              <a:tblPr firstRow="1" bandRow="1">
                <a:tableStyleId>{5C22544A-7EE6-4342-B048-85BDC9FD1C3A}</a:tableStyleId>
              </a:tblPr>
              <a:tblGrid>
                <a:gridCol w="2962511">
                  <a:extLst>
                    <a:ext uri="{9D8B030D-6E8A-4147-A177-3AD203B41FA5}">
                      <a16:colId xmlns:a16="http://schemas.microsoft.com/office/drawing/2014/main" val="20000"/>
                    </a:ext>
                  </a:extLst>
                </a:gridCol>
                <a:gridCol w="2962511">
                  <a:extLst>
                    <a:ext uri="{9D8B030D-6E8A-4147-A177-3AD203B41FA5}">
                      <a16:colId xmlns:a16="http://schemas.microsoft.com/office/drawing/2014/main" val="20001"/>
                    </a:ext>
                  </a:extLst>
                </a:gridCol>
                <a:gridCol w="2581098">
                  <a:extLst>
                    <a:ext uri="{9D8B030D-6E8A-4147-A177-3AD203B41FA5}">
                      <a16:colId xmlns:a16="http://schemas.microsoft.com/office/drawing/2014/main" val="20002"/>
                    </a:ext>
                  </a:extLst>
                </a:gridCol>
              </a:tblGrid>
              <a:tr h="370840">
                <a:tc>
                  <a:txBody>
                    <a:bodyPr/>
                    <a:lstStyle/>
                    <a:p>
                      <a:r>
                        <a:rPr lang="it-IT" sz="1100" dirty="0"/>
                        <a:t>DESCRIZIONE PARTNER</a:t>
                      </a:r>
                    </a:p>
                  </a:txBody>
                  <a:tcPr/>
                </a:tc>
                <a:tc>
                  <a:txBody>
                    <a:bodyPr/>
                    <a:lstStyle/>
                    <a:p>
                      <a:r>
                        <a:rPr lang="it-IT" sz="1100" dirty="0"/>
                        <a:t>RUOLO</a:t>
                      </a:r>
                    </a:p>
                  </a:txBody>
                  <a:tcPr/>
                </a:tc>
                <a:tc>
                  <a:txBody>
                    <a:bodyPr/>
                    <a:lstStyle/>
                    <a:p>
                      <a:r>
                        <a:rPr lang="it-IT" sz="1100" dirty="0"/>
                        <a:t>REFERENTI</a:t>
                      </a:r>
                    </a:p>
                  </a:txBody>
                  <a:tcPr/>
                </a:tc>
                <a:extLst>
                  <a:ext uri="{0D108BD9-81ED-4DB2-BD59-A6C34878D82A}">
                    <a16:rowId xmlns:a16="http://schemas.microsoft.com/office/drawing/2014/main" val="10000"/>
                  </a:ext>
                </a:extLst>
              </a:tr>
              <a:tr h="370840">
                <a:tc>
                  <a:txBody>
                    <a:bodyPr/>
                    <a:lstStyle/>
                    <a:p>
                      <a:r>
                        <a:rPr lang="it-IT" sz="1100" b="1" dirty="0"/>
                        <a:t>SOC.</a:t>
                      </a:r>
                      <a:r>
                        <a:rPr lang="it-IT" sz="1100" b="1" baseline="0" dirty="0"/>
                        <a:t> AGR. BIOLOGICA FILENI</a:t>
                      </a:r>
                      <a:endParaRPr lang="it-IT" sz="1100" b="1" dirty="0"/>
                    </a:p>
                  </a:txBody>
                  <a:tcPr/>
                </a:tc>
                <a:tc>
                  <a:txBody>
                    <a:bodyPr/>
                    <a:lstStyle/>
                    <a:p>
                      <a:r>
                        <a:rPr lang="it-IT" sz="1100" b="1" dirty="0"/>
                        <a:t>CAPOFILA COORDINATORE</a:t>
                      </a:r>
                    </a:p>
                  </a:txBody>
                  <a:tcPr/>
                </a:tc>
                <a:tc>
                  <a:txBody>
                    <a:bodyPr/>
                    <a:lstStyle/>
                    <a:p>
                      <a:r>
                        <a:rPr lang="it-IT" sz="1100" dirty="0"/>
                        <a:t>RIGINELLI-TRAMONTANO-MOCCHEGIANI</a:t>
                      </a:r>
                    </a:p>
                  </a:txBody>
                  <a:tcPr/>
                </a:tc>
                <a:extLst>
                  <a:ext uri="{0D108BD9-81ED-4DB2-BD59-A6C34878D82A}">
                    <a16:rowId xmlns:a16="http://schemas.microsoft.com/office/drawing/2014/main" val="10001"/>
                  </a:ext>
                </a:extLst>
              </a:tr>
              <a:tr h="370840">
                <a:tc>
                  <a:txBody>
                    <a:bodyPr/>
                    <a:lstStyle/>
                    <a:p>
                      <a:r>
                        <a:rPr lang="it-IT" sz="1100" b="1" dirty="0"/>
                        <a:t>ARCA SRL</a:t>
                      </a:r>
                      <a:r>
                        <a:rPr lang="it-IT" sz="1100" b="1" baseline="0" dirty="0"/>
                        <a:t> </a:t>
                      </a:r>
                      <a:r>
                        <a:rPr lang="it-IT" sz="1100" b="1" dirty="0"/>
                        <a:t>BENEFIT</a:t>
                      </a:r>
                    </a:p>
                  </a:txBody>
                  <a:tcPr/>
                </a:tc>
                <a:tc>
                  <a:txBody>
                    <a:bodyPr/>
                    <a:lstStyle/>
                    <a:p>
                      <a:r>
                        <a:rPr lang="it-IT" sz="1100" b="1" dirty="0"/>
                        <a:t>DIFFUSIONE MODELLO AGRICOLO </a:t>
                      </a:r>
                    </a:p>
                  </a:txBody>
                  <a:tcPr/>
                </a:tc>
                <a:tc>
                  <a:txBody>
                    <a:bodyPr/>
                    <a:lstStyle/>
                    <a:p>
                      <a:r>
                        <a:rPr lang="it-IT" sz="1100" dirty="0"/>
                        <a:t>GARBINI-TIBERI –PIRANI -CARBONARI</a:t>
                      </a:r>
                    </a:p>
                  </a:txBody>
                  <a:tcPr/>
                </a:tc>
                <a:extLst>
                  <a:ext uri="{0D108BD9-81ED-4DB2-BD59-A6C34878D82A}">
                    <a16:rowId xmlns:a16="http://schemas.microsoft.com/office/drawing/2014/main" val="10002"/>
                  </a:ext>
                </a:extLst>
              </a:tr>
              <a:tr h="370840">
                <a:tc>
                  <a:txBody>
                    <a:bodyPr/>
                    <a:lstStyle/>
                    <a:p>
                      <a:r>
                        <a:rPr lang="it-IT" sz="1100" b="1" dirty="0"/>
                        <a:t>UNIVPM</a:t>
                      </a:r>
                    </a:p>
                  </a:txBody>
                  <a:tcPr/>
                </a:tc>
                <a:tc>
                  <a:txBody>
                    <a:bodyPr/>
                    <a:lstStyle/>
                    <a:p>
                      <a:r>
                        <a:rPr lang="it-IT" sz="1100" b="1" dirty="0"/>
                        <a:t>PEDOLOGIA E CONSOCIAZIONI</a:t>
                      </a:r>
                    </a:p>
                  </a:txBody>
                  <a:tcPr/>
                </a:tc>
                <a:tc>
                  <a:txBody>
                    <a:bodyPr/>
                    <a:lstStyle/>
                    <a:p>
                      <a:r>
                        <a:rPr lang="it-IT" sz="1100" dirty="0"/>
                        <a:t>CORTI-COCCO-TAVOLETTI-SERRANI - </a:t>
                      </a:r>
                    </a:p>
                  </a:txBody>
                  <a:tcPr/>
                </a:tc>
                <a:extLst>
                  <a:ext uri="{0D108BD9-81ED-4DB2-BD59-A6C34878D82A}">
                    <a16:rowId xmlns:a16="http://schemas.microsoft.com/office/drawing/2014/main" val="10003"/>
                  </a:ext>
                </a:extLst>
              </a:tr>
              <a:tr h="370840">
                <a:tc>
                  <a:txBody>
                    <a:bodyPr/>
                    <a:lstStyle/>
                    <a:p>
                      <a:r>
                        <a:rPr lang="it-IT" sz="1100" b="1" dirty="0"/>
                        <a:t>AEA SRL</a:t>
                      </a:r>
                    </a:p>
                  </a:txBody>
                  <a:tcPr/>
                </a:tc>
                <a:tc>
                  <a:txBody>
                    <a:bodyPr/>
                    <a:lstStyle/>
                    <a:p>
                      <a:r>
                        <a:rPr lang="it-IT" sz="1100" b="1" dirty="0"/>
                        <a:t>MISURAZIONE</a:t>
                      </a:r>
                      <a:r>
                        <a:rPr lang="it-IT" sz="1100" b="1" baseline="0" dirty="0"/>
                        <a:t> </a:t>
                      </a:r>
                      <a:endParaRPr lang="it-IT" sz="1100" b="1" dirty="0"/>
                    </a:p>
                  </a:txBody>
                  <a:tcPr/>
                </a:tc>
                <a:tc>
                  <a:txBody>
                    <a:bodyPr/>
                    <a:lstStyle/>
                    <a:p>
                      <a:r>
                        <a:rPr lang="it-IT" sz="1100" dirty="0"/>
                        <a:t>ROMITI-PACI</a:t>
                      </a:r>
                    </a:p>
                  </a:txBody>
                  <a:tcPr/>
                </a:tc>
                <a:extLst>
                  <a:ext uri="{0D108BD9-81ED-4DB2-BD59-A6C34878D82A}">
                    <a16:rowId xmlns:a16="http://schemas.microsoft.com/office/drawing/2014/main" val="10004"/>
                  </a:ext>
                </a:extLst>
              </a:tr>
              <a:tr h="370840">
                <a:tc>
                  <a:txBody>
                    <a:bodyPr/>
                    <a:lstStyle/>
                    <a:p>
                      <a:r>
                        <a:rPr lang="it-IT" sz="1100" b="1" dirty="0"/>
                        <a:t>SOC. AGRIBLU</a:t>
                      </a:r>
                      <a:r>
                        <a:rPr lang="it-IT" sz="1100" b="1" baseline="0" dirty="0"/>
                        <a:t> </a:t>
                      </a:r>
                      <a:r>
                        <a:rPr lang="it-IT" sz="1100" b="1" baseline="0" dirty="0" err="1"/>
                        <a:t>ss</a:t>
                      </a:r>
                      <a:endParaRPr lang="it-IT" sz="1100" b="1" dirty="0"/>
                    </a:p>
                  </a:txBody>
                  <a:tcPr/>
                </a:tc>
                <a:tc>
                  <a:txBody>
                    <a:bodyPr/>
                    <a:lstStyle/>
                    <a:p>
                      <a:r>
                        <a:rPr lang="it-IT" sz="1100" b="1" dirty="0"/>
                        <a:t>MACCHINARI</a:t>
                      </a:r>
                    </a:p>
                  </a:txBody>
                  <a:tcPr/>
                </a:tc>
                <a:tc>
                  <a:txBody>
                    <a:bodyPr/>
                    <a:lstStyle/>
                    <a:p>
                      <a:r>
                        <a:rPr lang="it-IT" sz="1100" dirty="0"/>
                        <a:t>FUCILI</a:t>
                      </a:r>
                    </a:p>
                  </a:txBody>
                  <a:tcPr/>
                </a:tc>
                <a:extLst>
                  <a:ext uri="{0D108BD9-81ED-4DB2-BD59-A6C34878D82A}">
                    <a16:rowId xmlns:a16="http://schemas.microsoft.com/office/drawing/2014/main" val="10005"/>
                  </a:ext>
                </a:extLst>
              </a:tr>
            </a:tbl>
          </a:graphicData>
        </a:graphic>
      </p:graphicFrame>
      <p:graphicFrame>
        <p:nvGraphicFramePr>
          <p:cNvPr id="13" name="Tabella 12"/>
          <p:cNvGraphicFramePr>
            <a:graphicFrameLocks noGrp="1"/>
          </p:cNvGraphicFramePr>
          <p:nvPr>
            <p:extLst>
              <p:ext uri="{D42A27DB-BD31-4B8C-83A1-F6EECF244321}">
                <p14:modId xmlns:p14="http://schemas.microsoft.com/office/powerpoint/2010/main" val="3877577097"/>
              </p:ext>
            </p:extLst>
          </p:nvPr>
        </p:nvGraphicFramePr>
        <p:xfrm>
          <a:off x="363452" y="3892770"/>
          <a:ext cx="2952328" cy="2232250"/>
        </p:xfrm>
        <a:graphic>
          <a:graphicData uri="http://schemas.openxmlformats.org/drawingml/2006/table">
            <a:tbl>
              <a:tblPr firstRow="1" bandRow="1">
                <a:tableStyleId>{93296810-A885-4BE3-A3E7-6D5BEEA58F35}</a:tableStyleId>
              </a:tblPr>
              <a:tblGrid>
                <a:gridCol w="2952328">
                  <a:extLst>
                    <a:ext uri="{9D8B030D-6E8A-4147-A177-3AD203B41FA5}">
                      <a16:colId xmlns:a16="http://schemas.microsoft.com/office/drawing/2014/main" val="20000"/>
                    </a:ext>
                  </a:extLst>
                </a:gridCol>
              </a:tblGrid>
              <a:tr h="336518">
                <a:tc>
                  <a:txBody>
                    <a:bodyPr/>
                    <a:lstStyle/>
                    <a:p>
                      <a:r>
                        <a:rPr lang="it-IT" sz="1050" dirty="0"/>
                        <a:t>FIGURE DI SUPPORTO</a:t>
                      </a:r>
                    </a:p>
                  </a:txBody>
                  <a:tcPr/>
                </a:tc>
                <a:extLst>
                  <a:ext uri="{0D108BD9-81ED-4DB2-BD59-A6C34878D82A}">
                    <a16:rowId xmlns:a16="http://schemas.microsoft.com/office/drawing/2014/main" val="10000"/>
                  </a:ext>
                </a:extLst>
              </a:tr>
              <a:tr h="367111">
                <a:tc>
                  <a:txBody>
                    <a:bodyPr/>
                    <a:lstStyle/>
                    <a:p>
                      <a:r>
                        <a:rPr lang="it-IT" sz="1200" b="1" dirty="0"/>
                        <a:t>UNIUDINE</a:t>
                      </a:r>
                    </a:p>
                  </a:txBody>
                  <a:tcPr/>
                </a:tc>
                <a:extLst>
                  <a:ext uri="{0D108BD9-81ED-4DB2-BD59-A6C34878D82A}">
                    <a16:rowId xmlns:a16="http://schemas.microsoft.com/office/drawing/2014/main" val="10001"/>
                  </a:ext>
                </a:extLst>
              </a:tr>
              <a:tr h="427288">
                <a:tc>
                  <a:txBody>
                    <a:bodyPr/>
                    <a:lstStyle/>
                    <a:p>
                      <a:r>
                        <a:rPr lang="it-IT" sz="1200" b="1" dirty="0"/>
                        <a:t>6 AZIENDE AGRICOLE</a:t>
                      </a:r>
                    </a:p>
                  </a:txBody>
                  <a:tcPr/>
                </a:tc>
                <a:extLst>
                  <a:ext uri="{0D108BD9-81ED-4DB2-BD59-A6C34878D82A}">
                    <a16:rowId xmlns:a16="http://schemas.microsoft.com/office/drawing/2014/main" val="10002"/>
                  </a:ext>
                </a:extLst>
              </a:tr>
              <a:tr h="367111">
                <a:tc>
                  <a:txBody>
                    <a:bodyPr/>
                    <a:lstStyle/>
                    <a:p>
                      <a:r>
                        <a:rPr lang="it-IT" sz="1200" b="1" dirty="0"/>
                        <a:t>AZIENDA CONTOTERZISMO</a:t>
                      </a:r>
                    </a:p>
                  </a:txBody>
                  <a:tcPr/>
                </a:tc>
                <a:extLst>
                  <a:ext uri="{0D108BD9-81ED-4DB2-BD59-A6C34878D82A}">
                    <a16:rowId xmlns:a16="http://schemas.microsoft.com/office/drawing/2014/main" val="10003"/>
                  </a:ext>
                </a:extLst>
              </a:tr>
              <a:tr h="367111">
                <a:tc>
                  <a:txBody>
                    <a:bodyPr/>
                    <a:lstStyle/>
                    <a:p>
                      <a:r>
                        <a:rPr lang="it-IT" sz="1200" b="1" dirty="0"/>
                        <a:t>AGRONOMO</a:t>
                      </a:r>
                    </a:p>
                  </a:txBody>
                  <a:tcPr/>
                </a:tc>
                <a:extLst>
                  <a:ext uri="{0D108BD9-81ED-4DB2-BD59-A6C34878D82A}">
                    <a16:rowId xmlns:a16="http://schemas.microsoft.com/office/drawing/2014/main" val="10004"/>
                  </a:ext>
                </a:extLst>
              </a:tr>
              <a:tr h="367111">
                <a:tc>
                  <a:txBody>
                    <a:bodyPr/>
                    <a:lstStyle/>
                    <a:p>
                      <a:endParaRPr lang="it-IT" sz="1200" b="1" dirty="0"/>
                    </a:p>
                  </a:txBody>
                  <a:tcPr/>
                </a:tc>
                <a:extLst>
                  <a:ext uri="{0D108BD9-81ED-4DB2-BD59-A6C34878D82A}">
                    <a16:rowId xmlns:a16="http://schemas.microsoft.com/office/drawing/2014/main" val="10005"/>
                  </a:ext>
                </a:extLst>
              </a:tr>
            </a:tbl>
          </a:graphicData>
        </a:graphic>
      </p:graphicFrame>
      <p:pic>
        <p:nvPicPr>
          <p:cNvPr id="14" name="Picture 2" descr="Risultati immagini per PARTENARIATO P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102" y="3877090"/>
            <a:ext cx="2789911"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s://agriregionieuropa.univpm.it/it/system/files/resize/sitecontent/article/field_content_imgs/2014-8704/materiafig.21-2878-570x426.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1641" y="3956939"/>
            <a:ext cx="2680838"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8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4" t="78219" r="6001" b="7765"/>
          <a:stretch/>
        </p:blipFill>
        <p:spPr bwMode="auto">
          <a:xfrm>
            <a:off x="-36512" y="6381328"/>
            <a:ext cx="9143999" cy="54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sellaDiTesto 12"/>
          <p:cNvSpPr txBox="1"/>
          <p:nvPr/>
        </p:nvSpPr>
        <p:spPr>
          <a:xfrm>
            <a:off x="-1452" y="9198"/>
            <a:ext cx="9091636" cy="2123658"/>
          </a:xfrm>
          <a:prstGeom prst="rect">
            <a:avLst/>
          </a:prstGeom>
          <a:noFill/>
        </p:spPr>
        <p:txBody>
          <a:bodyPr wrap="square" rtlCol="0">
            <a:spAutoFit/>
          </a:bodyPr>
          <a:lstStyle/>
          <a:p>
            <a:pPr algn="r"/>
            <a:r>
              <a:rPr lang="it-IT" sz="1600" dirty="0">
                <a:solidFill>
                  <a:srgbClr val="00B050"/>
                </a:solidFill>
                <a:latin typeface="Founders Grotesk X-Cond Reg" pitchFamily="34" charset="0"/>
              </a:rPr>
              <a:t> IL PROGETTO:</a:t>
            </a:r>
          </a:p>
          <a:p>
            <a:pPr algn="r"/>
            <a:r>
              <a:rPr lang="it-IT" sz="1600" dirty="0">
                <a:solidFill>
                  <a:srgbClr val="00B050"/>
                </a:solidFill>
                <a:latin typeface="Founders Grotesk X-Cond Reg" pitchFamily="34" charset="0"/>
              </a:rPr>
              <a:t>«TRASFERIMENTO E DATTAMENTO DEL MODELLO AGRICOLO BIOLOGICO CONSERVATIVO NEI SISTEMI COLTURALI MARCHIGIANI»</a:t>
            </a:r>
          </a:p>
          <a:p>
            <a:pPr algn="r"/>
            <a:endParaRPr lang="it-IT" sz="2000" b="1" dirty="0"/>
          </a:p>
          <a:p>
            <a:pPr algn="r"/>
            <a:r>
              <a:rPr lang="it-IT" sz="2000" b="1" dirty="0"/>
              <a:t>AZIONI</a:t>
            </a:r>
          </a:p>
          <a:p>
            <a:pPr algn="r"/>
            <a:endParaRPr lang="it-IT" sz="2000" b="1" dirty="0"/>
          </a:p>
          <a:p>
            <a:pPr algn="r"/>
            <a:endParaRPr lang="it-IT" sz="2000" b="1" dirty="0"/>
          </a:p>
          <a:p>
            <a:pPr algn="r"/>
            <a:r>
              <a:rPr lang="it-IT" sz="2000" b="1" dirty="0"/>
              <a:t>  </a:t>
            </a:r>
          </a:p>
        </p:txBody>
      </p:sp>
      <p:cxnSp>
        <p:nvCxnSpPr>
          <p:cNvPr id="14" name="Connettore 1 13"/>
          <p:cNvCxnSpPr/>
          <p:nvPr/>
        </p:nvCxnSpPr>
        <p:spPr>
          <a:xfrm>
            <a:off x="107504" y="620688"/>
            <a:ext cx="9091636"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2" name="Tabella 1"/>
          <p:cNvGraphicFramePr>
            <a:graphicFrameLocks noGrp="1"/>
          </p:cNvGraphicFramePr>
          <p:nvPr>
            <p:extLst>
              <p:ext uri="{D42A27DB-BD31-4B8C-83A1-F6EECF244321}">
                <p14:modId xmlns:p14="http://schemas.microsoft.com/office/powerpoint/2010/main" val="3470984572"/>
              </p:ext>
            </p:extLst>
          </p:nvPr>
        </p:nvGraphicFramePr>
        <p:xfrm>
          <a:off x="1331640" y="764704"/>
          <a:ext cx="5904655" cy="5426029"/>
        </p:xfrm>
        <a:graphic>
          <a:graphicData uri="http://schemas.openxmlformats.org/drawingml/2006/table">
            <a:tbl>
              <a:tblPr/>
              <a:tblGrid>
                <a:gridCol w="2592288">
                  <a:extLst>
                    <a:ext uri="{9D8B030D-6E8A-4147-A177-3AD203B41FA5}">
                      <a16:colId xmlns:a16="http://schemas.microsoft.com/office/drawing/2014/main" val="20000"/>
                    </a:ext>
                  </a:extLst>
                </a:gridCol>
                <a:gridCol w="1349887">
                  <a:extLst>
                    <a:ext uri="{9D8B030D-6E8A-4147-A177-3AD203B41FA5}">
                      <a16:colId xmlns:a16="http://schemas.microsoft.com/office/drawing/2014/main" val="20001"/>
                    </a:ext>
                  </a:extLst>
                </a:gridCol>
                <a:gridCol w="757448">
                  <a:extLst>
                    <a:ext uri="{9D8B030D-6E8A-4147-A177-3AD203B41FA5}">
                      <a16:colId xmlns:a16="http://schemas.microsoft.com/office/drawing/2014/main" val="20002"/>
                    </a:ext>
                  </a:extLst>
                </a:gridCol>
                <a:gridCol w="421761">
                  <a:extLst>
                    <a:ext uri="{9D8B030D-6E8A-4147-A177-3AD203B41FA5}">
                      <a16:colId xmlns:a16="http://schemas.microsoft.com/office/drawing/2014/main" val="20003"/>
                    </a:ext>
                  </a:extLst>
                </a:gridCol>
                <a:gridCol w="421761">
                  <a:extLst>
                    <a:ext uri="{9D8B030D-6E8A-4147-A177-3AD203B41FA5}">
                      <a16:colId xmlns:a16="http://schemas.microsoft.com/office/drawing/2014/main" val="20004"/>
                    </a:ext>
                  </a:extLst>
                </a:gridCol>
                <a:gridCol w="361510">
                  <a:extLst>
                    <a:ext uri="{9D8B030D-6E8A-4147-A177-3AD203B41FA5}">
                      <a16:colId xmlns:a16="http://schemas.microsoft.com/office/drawing/2014/main" val="20005"/>
                    </a:ext>
                  </a:extLst>
                </a:gridCol>
              </a:tblGrid>
              <a:tr h="478476">
                <a:tc>
                  <a:txBody>
                    <a:bodyPr/>
                    <a:lstStyle/>
                    <a:p>
                      <a:pPr algn="ctr" fontAlgn="ctr"/>
                      <a:r>
                        <a:rPr lang="it-IT" sz="500" b="1" i="0" u="none" strike="noStrike" dirty="0">
                          <a:solidFill>
                            <a:srgbClr val="FFFFFF"/>
                          </a:solidFill>
                          <a:effectLst/>
                          <a:latin typeface="Bookman Old Style"/>
                        </a:rPr>
                        <a:t>ATTIVITÀ</a:t>
                      </a:r>
                    </a:p>
                  </a:txBody>
                  <a:tcPr marL="0" marR="0" marT="0" marB="0" anchor="ctr">
                    <a:lnL>
                      <a:noFill/>
                    </a:lnL>
                    <a:lnR>
                      <a:noFill/>
                    </a:lnR>
                    <a:lnT w="6350" cap="flat" cmpd="sng" algn="ctr">
                      <a:solidFill>
                        <a:srgbClr val="A6A6A6"/>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95959"/>
                    </a:solidFill>
                  </a:tcPr>
                </a:tc>
                <a:tc>
                  <a:txBody>
                    <a:bodyPr/>
                    <a:lstStyle/>
                    <a:p>
                      <a:pPr algn="ctr" fontAlgn="ctr"/>
                      <a:r>
                        <a:rPr lang="it-IT" sz="500" b="1" i="0" u="none" strike="noStrike">
                          <a:solidFill>
                            <a:srgbClr val="FFFFFF"/>
                          </a:solidFill>
                          <a:effectLst/>
                          <a:latin typeface="Bookman Old Style"/>
                        </a:rPr>
                        <a:t>ASSEGNATO A</a:t>
                      </a:r>
                    </a:p>
                  </a:txBody>
                  <a:tcPr marL="0" marR="0" marT="0" marB="0" anchor="ctr">
                    <a:lnL>
                      <a:noFill/>
                    </a:lnL>
                    <a:lnR>
                      <a:noFill/>
                    </a:lnR>
                    <a:lnT w="6350" cap="flat" cmpd="sng" algn="ctr">
                      <a:solidFill>
                        <a:srgbClr val="A6A6A6"/>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95959"/>
                    </a:solidFill>
                  </a:tcPr>
                </a:tc>
                <a:tc>
                  <a:txBody>
                    <a:bodyPr/>
                    <a:lstStyle/>
                    <a:p>
                      <a:pPr algn="ctr" fontAlgn="ctr"/>
                      <a:r>
                        <a:rPr lang="it-IT" sz="500" b="1" i="0" u="none" strike="noStrike">
                          <a:solidFill>
                            <a:srgbClr val="FFFFFF"/>
                          </a:solidFill>
                          <a:effectLst/>
                          <a:latin typeface="Bookman Old Style"/>
                        </a:rPr>
                        <a:t>AVANZAMENTO</a:t>
                      </a:r>
                    </a:p>
                  </a:txBody>
                  <a:tcPr marL="0" marR="0" marT="0" marB="0" anchor="ctr">
                    <a:lnL>
                      <a:noFill/>
                    </a:lnL>
                    <a:lnR>
                      <a:noFill/>
                    </a:lnR>
                    <a:lnT w="6350" cap="flat" cmpd="sng" algn="ctr">
                      <a:solidFill>
                        <a:srgbClr val="A6A6A6"/>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95959"/>
                    </a:solidFill>
                  </a:tcPr>
                </a:tc>
                <a:tc>
                  <a:txBody>
                    <a:bodyPr/>
                    <a:lstStyle/>
                    <a:p>
                      <a:pPr algn="ctr" fontAlgn="ctr"/>
                      <a:r>
                        <a:rPr lang="it-IT" sz="500" b="1" i="0" u="none" strike="noStrike">
                          <a:solidFill>
                            <a:srgbClr val="FFFFFF"/>
                          </a:solidFill>
                          <a:effectLst/>
                          <a:latin typeface="Bookman Old Style"/>
                        </a:rPr>
                        <a:t>INIZIO</a:t>
                      </a:r>
                    </a:p>
                  </a:txBody>
                  <a:tcPr marL="0" marR="0" marT="0" marB="0" anchor="ctr">
                    <a:lnL>
                      <a:noFill/>
                    </a:lnL>
                    <a:lnR>
                      <a:noFill/>
                    </a:lnR>
                    <a:lnT w="6350" cap="flat" cmpd="sng" algn="ctr">
                      <a:solidFill>
                        <a:srgbClr val="A6A6A6"/>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95959"/>
                    </a:solidFill>
                  </a:tcPr>
                </a:tc>
                <a:tc>
                  <a:txBody>
                    <a:bodyPr/>
                    <a:lstStyle/>
                    <a:p>
                      <a:pPr algn="ctr" fontAlgn="ctr"/>
                      <a:r>
                        <a:rPr lang="it-IT" sz="500" b="1" i="0" u="none" strike="noStrike">
                          <a:solidFill>
                            <a:srgbClr val="FFFFFF"/>
                          </a:solidFill>
                          <a:effectLst/>
                          <a:latin typeface="Bookman Old Style"/>
                        </a:rPr>
                        <a:t>FINE</a:t>
                      </a:r>
                    </a:p>
                  </a:txBody>
                  <a:tcPr marL="0" marR="0" marT="0" marB="0" anchor="ctr">
                    <a:lnL>
                      <a:noFill/>
                    </a:lnL>
                    <a:lnR>
                      <a:noFill/>
                    </a:lnR>
                    <a:lnT w="6350" cap="flat" cmpd="sng" algn="ctr">
                      <a:solidFill>
                        <a:srgbClr val="A6A6A6"/>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95959"/>
                    </a:solidFill>
                  </a:tcPr>
                </a:tc>
                <a:tc>
                  <a:txBody>
                    <a:bodyPr/>
                    <a:lstStyle/>
                    <a:p>
                      <a:pPr algn="ctr" fontAlgn="ctr"/>
                      <a:r>
                        <a:rPr lang="it-IT" sz="500" b="1" i="0" u="none" strike="noStrike">
                          <a:solidFill>
                            <a:srgbClr val="FFFFFF"/>
                          </a:solidFill>
                          <a:effectLst/>
                          <a:latin typeface="Bookman Old Style"/>
                        </a:rPr>
                        <a:t>GG</a:t>
                      </a:r>
                    </a:p>
                  </a:txBody>
                  <a:tcPr marL="0" marR="0" marT="0"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95959"/>
                    </a:solidFill>
                  </a:tcPr>
                </a:tc>
                <a:extLst>
                  <a:ext uri="{0D108BD9-81ED-4DB2-BD59-A6C34878D82A}">
                    <a16:rowId xmlns:a16="http://schemas.microsoft.com/office/drawing/2014/main" val="10000"/>
                  </a:ext>
                </a:extLst>
              </a:tr>
              <a:tr h="228181">
                <a:tc>
                  <a:txBody>
                    <a:bodyPr/>
                    <a:lstStyle/>
                    <a:p>
                      <a:pPr algn="l" fontAlgn="ctr"/>
                      <a:r>
                        <a:rPr lang="it-IT" sz="1000" b="1" i="0" u="none" strike="noStrike" dirty="0">
                          <a:solidFill>
                            <a:srgbClr val="000000"/>
                          </a:solidFill>
                          <a:effectLst/>
                          <a:latin typeface="Calibri"/>
                        </a:rPr>
                        <a:t>AZIONE 1- IMPLEMENTAZIONE TECNOLOGICA</a:t>
                      </a:r>
                    </a:p>
                  </a:txBody>
                  <a:tcPr marL="5134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lgn="ctr" fontAlgn="ctr"/>
                      <a:r>
                        <a:rPr lang="it-IT" sz="700" b="0" i="0" u="none" strike="noStrike">
                          <a:solidFill>
                            <a:srgbClr val="00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lgn="ctr" fontAlgn="ctr"/>
                      <a:r>
                        <a:rPr lang="it-IT" sz="700" b="0" i="0" u="none" strike="noStrike">
                          <a:solidFill>
                            <a:srgbClr val="00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lgn="ctr" fontAlgn="ctr"/>
                      <a:r>
                        <a:rPr lang="it-IT" sz="700" b="0" i="0" u="none" strike="noStrike">
                          <a:solidFill>
                            <a:srgbClr val="00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lgn="ctr" fontAlgn="ctr"/>
                      <a:r>
                        <a:rPr lang="it-IT" sz="700" b="0" i="0" u="none" strike="noStrike">
                          <a:solidFill>
                            <a:srgbClr val="00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tc>
                  <a:txBody>
                    <a:bodyPr/>
                    <a:lstStyle/>
                    <a:p>
                      <a:pPr algn="ctr" fontAlgn="ctr"/>
                      <a:r>
                        <a:rPr lang="it-IT" sz="700" b="0" i="0" u="none" strike="noStrike">
                          <a:solidFill>
                            <a:srgbClr val="000000"/>
                          </a:solidFill>
                          <a:effectLst/>
                          <a:latin typeface="Bookman Old Style"/>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228181">
                <a:tc>
                  <a:txBody>
                    <a:bodyPr/>
                    <a:lstStyle/>
                    <a:p>
                      <a:pPr algn="l" fontAlgn="ctr"/>
                      <a:r>
                        <a:rPr lang="it-IT" sz="800" b="0" i="0" u="none" strike="noStrike">
                          <a:solidFill>
                            <a:srgbClr val="000000"/>
                          </a:solidFill>
                          <a:effectLst/>
                          <a:latin typeface="Calibri"/>
                        </a:rPr>
                        <a:t>PROGETTAZIONE PROTOTIPO EROSIONE </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800" b="0" i="0" u="none" strike="noStrike" dirty="0">
                          <a:solidFill>
                            <a:srgbClr val="000000"/>
                          </a:solidFill>
                          <a:effectLst/>
                          <a:latin typeface="Calibri"/>
                        </a:rPr>
                        <a:t>AEA</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900" b="1" i="0" u="none" strike="noStrike" dirty="0">
                          <a:solidFill>
                            <a:srgbClr val="FF0000"/>
                          </a:solidFill>
                          <a:effectLst/>
                          <a:latin typeface="Calibri"/>
                        </a:rPr>
                        <a:t>100%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700" b="0" i="0" u="none" strike="noStrike">
                          <a:solidFill>
                            <a:srgbClr val="000000"/>
                          </a:solidFill>
                          <a:effectLst/>
                          <a:latin typeface="Calibri"/>
                        </a:rPr>
                        <a:t>1/2/19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700" b="0" i="0" u="none" strike="noStrike" dirty="0">
                          <a:solidFill>
                            <a:srgbClr val="000000"/>
                          </a:solidFill>
                          <a:effectLst/>
                          <a:latin typeface="Calibri"/>
                        </a:rPr>
                        <a:t>1/6/19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700" b="0" i="0" u="none" strike="noStrike">
                          <a:solidFill>
                            <a:srgbClr val="000000"/>
                          </a:solidFill>
                          <a:effectLst/>
                          <a:latin typeface="Bookman Old Style"/>
                        </a:rPr>
                        <a:t>121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228181">
                <a:tc>
                  <a:txBody>
                    <a:bodyPr/>
                    <a:lstStyle/>
                    <a:p>
                      <a:pPr algn="l" fontAlgn="ctr"/>
                      <a:r>
                        <a:rPr lang="it-IT" sz="800" b="0" i="0" u="none" strike="noStrike">
                          <a:solidFill>
                            <a:srgbClr val="000000"/>
                          </a:solidFill>
                          <a:effectLst/>
                          <a:latin typeface="Calibri"/>
                        </a:rPr>
                        <a:t>ISTALLAZIONE PROTOTIPO</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800" b="0" i="0" u="none" strike="noStrike" dirty="0">
                          <a:solidFill>
                            <a:srgbClr val="000000"/>
                          </a:solidFill>
                          <a:effectLst/>
                          <a:latin typeface="Calibri"/>
                        </a:rPr>
                        <a:t>AEA-UNIVPM</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900" b="1" i="0" u="none" strike="noStrike" dirty="0">
                          <a:solidFill>
                            <a:srgbClr val="FF0000"/>
                          </a:solidFill>
                          <a:effectLst/>
                          <a:latin typeface="Calibri"/>
                        </a:rPr>
                        <a:t>100%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700" b="0" i="0" u="none" strike="noStrike">
                          <a:solidFill>
                            <a:srgbClr val="000000"/>
                          </a:solidFill>
                          <a:effectLst/>
                          <a:latin typeface="Calibri"/>
                        </a:rPr>
                        <a:t>1/6/19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700" b="0" i="0" u="none" strike="noStrike" dirty="0">
                          <a:solidFill>
                            <a:srgbClr val="000000"/>
                          </a:solidFill>
                          <a:effectLst/>
                          <a:latin typeface="Calibri"/>
                        </a:rPr>
                        <a:t>31/7/19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700" b="0" i="0" u="none" strike="noStrike" dirty="0">
                          <a:solidFill>
                            <a:srgbClr val="000000"/>
                          </a:solidFill>
                          <a:effectLst/>
                          <a:latin typeface="Bookman Old Style"/>
                        </a:rPr>
                        <a:t>61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228181">
                <a:tc>
                  <a:txBody>
                    <a:bodyPr/>
                    <a:lstStyle/>
                    <a:p>
                      <a:pPr algn="l" fontAlgn="ctr"/>
                      <a:r>
                        <a:rPr lang="it-IT" sz="800" b="0" i="0" u="none" strike="noStrike" dirty="0">
                          <a:solidFill>
                            <a:srgbClr val="000000"/>
                          </a:solidFill>
                          <a:effectLst/>
                          <a:latin typeface="Calibri"/>
                        </a:rPr>
                        <a:t>ACQUISTO SOFTWARE DATI</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800" b="0" i="0" u="none" strike="noStrike" dirty="0">
                          <a:solidFill>
                            <a:srgbClr val="000000"/>
                          </a:solidFill>
                          <a:effectLst/>
                          <a:latin typeface="Calibri"/>
                        </a:rPr>
                        <a:t>AEA-FILENI-LOV</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900" b="1" i="0" u="none" strike="noStrike" dirty="0">
                          <a:solidFill>
                            <a:srgbClr val="FF0000"/>
                          </a:solidFill>
                          <a:effectLst/>
                          <a:latin typeface="Calibri"/>
                        </a:rPr>
                        <a:t>100%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700" b="0" i="0" u="none" strike="noStrike">
                          <a:solidFill>
                            <a:srgbClr val="000000"/>
                          </a:solidFill>
                          <a:effectLst/>
                          <a:latin typeface="Calibri"/>
                        </a:rPr>
                        <a:t>1/1/19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700" b="0" i="0" u="none" strike="noStrike" dirty="0">
                          <a:solidFill>
                            <a:srgbClr val="000000"/>
                          </a:solidFill>
                          <a:effectLst/>
                          <a:latin typeface="Calibri"/>
                        </a:rPr>
                        <a:t>1/8/19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tc>
                  <a:txBody>
                    <a:bodyPr/>
                    <a:lstStyle/>
                    <a:p>
                      <a:pPr algn="ctr" fontAlgn="ctr"/>
                      <a:r>
                        <a:rPr lang="it-IT" sz="700" b="0" i="0" u="none" strike="noStrike">
                          <a:solidFill>
                            <a:srgbClr val="000000"/>
                          </a:solidFill>
                          <a:effectLst/>
                          <a:latin typeface="Bookman Old Style"/>
                        </a:rPr>
                        <a:t>213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228181">
                <a:tc>
                  <a:txBody>
                    <a:bodyPr/>
                    <a:lstStyle/>
                    <a:p>
                      <a:pPr algn="l" fontAlgn="ctr"/>
                      <a:r>
                        <a:rPr lang="it-IT" sz="1000" b="1" i="0" u="none" strike="noStrike" dirty="0">
                          <a:solidFill>
                            <a:srgbClr val="000000"/>
                          </a:solidFill>
                          <a:effectLst/>
                          <a:latin typeface="Calibri"/>
                        </a:rPr>
                        <a:t>AZIONE 2 - PROVE AGRONOMICHE</a:t>
                      </a:r>
                    </a:p>
                  </a:txBody>
                  <a:tcPr marL="5134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6B8B7"/>
                    </a:solidFill>
                  </a:tcPr>
                </a:tc>
                <a:tc>
                  <a:txBody>
                    <a:bodyPr/>
                    <a:lstStyle/>
                    <a:p>
                      <a:pPr algn="ctr" fontAlgn="ctr"/>
                      <a:r>
                        <a:rPr lang="it-IT" sz="700" b="0" i="0" u="none" strike="noStrike">
                          <a:solidFill>
                            <a:srgbClr val="00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6B8B7"/>
                    </a:solidFill>
                  </a:tcPr>
                </a:tc>
                <a:tc>
                  <a:txBody>
                    <a:bodyPr/>
                    <a:lstStyle/>
                    <a:p>
                      <a:pPr algn="ctr" fontAlgn="ctr"/>
                      <a:r>
                        <a:rPr lang="it-IT" sz="900" b="1" i="0" u="none" strike="noStrike" dirty="0">
                          <a:solidFill>
                            <a:srgbClr val="FF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6B8B7"/>
                    </a:solidFill>
                  </a:tcPr>
                </a:tc>
                <a:tc>
                  <a:txBody>
                    <a:bodyPr/>
                    <a:lstStyle/>
                    <a:p>
                      <a:pPr algn="ctr" fontAlgn="ctr"/>
                      <a:r>
                        <a:rPr lang="it-IT" sz="700" b="0" i="0" u="none" strike="noStrike">
                          <a:solidFill>
                            <a:srgbClr val="00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6B8B7"/>
                    </a:solidFill>
                  </a:tcPr>
                </a:tc>
                <a:tc>
                  <a:txBody>
                    <a:bodyPr/>
                    <a:lstStyle/>
                    <a:p>
                      <a:pPr algn="ctr" fontAlgn="ctr"/>
                      <a:r>
                        <a:rPr lang="it-IT" sz="700" b="0" i="0" u="none" strike="noStrike" dirty="0">
                          <a:solidFill>
                            <a:srgbClr val="00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6B8B7"/>
                    </a:solidFill>
                  </a:tcPr>
                </a:tc>
                <a:tc>
                  <a:txBody>
                    <a:bodyPr/>
                    <a:lstStyle/>
                    <a:p>
                      <a:pPr algn="ctr" fontAlgn="ctr"/>
                      <a:r>
                        <a:rPr lang="it-IT" sz="700" b="0" i="0" u="none" strike="noStrike">
                          <a:solidFill>
                            <a:srgbClr val="000000"/>
                          </a:solidFill>
                          <a:effectLst/>
                          <a:latin typeface="Bookman Old Style"/>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6B8B7"/>
                    </a:solidFill>
                  </a:tcPr>
                </a:tc>
                <a:extLst>
                  <a:ext uri="{0D108BD9-81ED-4DB2-BD59-A6C34878D82A}">
                    <a16:rowId xmlns:a16="http://schemas.microsoft.com/office/drawing/2014/main" val="10005"/>
                  </a:ext>
                </a:extLst>
              </a:tr>
              <a:tr h="228181">
                <a:tc>
                  <a:txBody>
                    <a:bodyPr/>
                    <a:lstStyle/>
                    <a:p>
                      <a:pPr algn="l" fontAlgn="ctr"/>
                      <a:r>
                        <a:rPr lang="it-IT" sz="800" b="0" i="0" u="none" strike="noStrike">
                          <a:solidFill>
                            <a:srgbClr val="000000"/>
                          </a:solidFill>
                          <a:effectLst/>
                          <a:latin typeface="Calibri"/>
                        </a:rPr>
                        <a:t>DEFINIZIONE SUPERFICI AGRICOLE</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DCDB"/>
                    </a:solidFill>
                  </a:tcPr>
                </a:tc>
                <a:tc>
                  <a:txBody>
                    <a:bodyPr/>
                    <a:lstStyle/>
                    <a:p>
                      <a:pPr algn="ctr" fontAlgn="ctr"/>
                      <a:r>
                        <a:rPr lang="it-IT" sz="800" b="0" i="0" u="none" strike="noStrike" dirty="0">
                          <a:solidFill>
                            <a:srgbClr val="000000"/>
                          </a:solidFill>
                          <a:effectLst/>
                          <a:latin typeface="Calibri"/>
                        </a:rPr>
                        <a:t>ARCA-UNIVPM-UNIUD</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DCDB"/>
                    </a:solidFill>
                  </a:tcPr>
                </a:tc>
                <a:tc>
                  <a:txBody>
                    <a:bodyPr/>
                    <a:lstStyle/>
                    <a:p>
                      <a:pPr algn="ctr" fontAlgn="ctr"/>
                      <a:r>
                        <a:rPr lang="it-IT" sz="900" b="1" i="0" u="none" strike="noStrike" dirty="0">
                          <a:solidFill>
                            <a:srgbClr val="FF0000"/>
                          </a:solidFill>
                          <a:effectLst/>
                          <a:latin typeface="Calibri"/>
                        </a:rPr>
                        <a:t>100%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DCDB"/>
                    </a:solidFill>
                  </a:tcPr>
                </a:tc>
                <a:tc>
                  <a:txBody>
                    <a:bodyPr/>
                    <a:lstStyle/>
                    <a:p>
                      <a:pPr algn="ctr" fontAlgn="ctr"/>
                      <a:r>
                        <a:rPr lang="it-IT" sz="700" b="0" i="0" u="none" strike="noStrike">
                          <a:solidFill>
                            <a:srgbClr val="000000"/>
                          </a:solidFill>
                          <a:effectLst/>
                          <a:latin typeface="Calibri"/>
                        </a:rPr>
                        <a:t>1/7/19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DCDB"/>
                    </a:solidFill>
                  </a:tcPr>
                </a:tc>
                <a:tc>
                  <a:txBody>
                    <a:bodyPr/>
                    <a:lstStyle/>
                    <a:p>
                      <a:pPr algn="ctr" fontAlgn="ctr"/>
                      <a:r>
                        <a:rPr lang="it-IT" sz="700" b="0" i="0" u="none" strike="noStrike" dirty="0">
                          <a:solidFill>
                            <a:srgbClr val="000000"/>
                          </a:solidFill>
                          <a:effectLst/>
                          <a:latin typeface="Calibri"/>
                        </a:rPr>
                        <a:t>1/12/19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DCDB"/>
                    </a:solidFill>
                  </a:tcPr>
                </a:tc>
                <a:tc>
                  <a:txBody>
                    <a:bodyPr/>
                    <a:lstStyle/>
                    <a:p>
                      <a:pPr algn="ctr" fontAlgn="ctr"/>
                      <a:r>
                        <a:rPr lang="it-IT" sz="700" b="0" i="0" u="none" strike="noStrike">
                          <a:solidFill>
                            <a:srgbClr val="000000"/>
                          </a:solidFill>
                          <a:effectLst/>
                          <a:latin typeface="Bookman Old Style"/>
                        </a:rPr>
                        <a:t>154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DCDB"/>
                    </a:solidFill>
                  </a:tcPr>
                </a:tc>
                <a:extLst>
                  <a:ext uri="{0D108BD9-81ED-4DB2-BD59-A6C34878D82A}">
                    <a16:rowId xmlns:a16="http://schemas.microsoft.com/office/drawing/2014/main" val="10006"/>
                  </a:ext>
                </a:extLst>
              </a:tr>
              <a:tr h="336566">
                <a:tc>
                  <a:txBody>
                    <a:bodyPr/>
                    <a:lstStyle/>
                    <a:p>
                      <a:pPr algn="l" fontAlgn="ctr"/>
                      <a:r>
                        <a:rPr lang="it-IT" sz="800" b="0" i="0" u="none" strike="noStrike" dirty="0">
                          <a:solidFill>
                            <a:srgbClr val="000000"/>
                          </a:solidFill>
                          <a:effectLst/>
                          <a:latin typeface="Calibri"/>
                        </a:rPr>
                        <a:t>APPLICAZIONE PRATICHE AGRONOMICHE</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DCDB"/>
                    </a:solidFill>
                  </a:tcPr>
                </a:tc>
                <a:tc>
                  <a:txBody>
                    <a:bodyPr/>
                    <a:lstStyle/>
                    <a:p>
                      <a:pPr algn="ctr" fontAlgn="ctr"/>
                      <a:r>
                        <a:rPr lang="it-IT" sz="600" b="0" i="0" u="none" strike="noStrike" dirty="0">
                          <a:solidFill>
                            <a:srgbClr val="000000"/>
                          </a:solidFill>
                          <a:effectLst/>
                          <a:latin typeface="Calibri"/>
                        </a:rPr>
                        <a:t>ARCA, FILENI, UNIVPM, AEA, AGRIBLU, LOV, TERRE VERDI, YESI FOOD, FRATELLI BUCCI, PIERALISI, TAVIGNANO, UNIUDINE, SOC.EUROAGRICOLA, AGRONOMO BORTOLUSSI, RODALE INSTITUTE</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DCDB"/>
                    </a:solidFill>
                  </a:tcPr>
                </a:tc>
                <a:tc>
                  <a:txBody>
                    <a:bodyPr/>
                    <a:lstStyle/>
                    <a:p>
                      <a:pPr algn="ctr" fontAlgn="ctr"/>
                      <a:r>
                        <a:rPr lang="it-IT" sz="900" b="1" i="0" u="none" strike="noStrike" dirty="0">
                          <a:solidFill>
                            <a:srgbClr val="FF0000"/>
                          </a:solidFill>
                          <a:effectLst/>
                          <a:latin typeface="Calibri"/>
                        </a:rPr>
                        <a:t>100%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DCDB"/>
                    </a:solidFill>
                  </a:tcPr>
                </a:tc>
                <a:tc>
                  <a:txBody>
                    <a:bodyPr/>
                    <a:lstStyle/>
                    <a:p>
                      <a:pPr algn="ctr" fontAlgn="ctr"/>
                      <a:r>
                        <a:rPr lang="it-IT" sz="700" b="0" i="0" u="none" strike="noStrike" dirty="0">
                          <a:solidFill>
                            <a:srgbClr val="000000"/>
                          </a:solidFill>
                          <a:effectLst/>
                          <a:latin typeface="Calibri"/>
                        </a:rPr>
                        <a:t>1/7/19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DCDB"/>
                    </a:solidFill>
                  </a:tcPr>
                </a:tc>
                <a:tc>
                  <a:txBody>
                    <a:bodyPr/>
                    <a:lstStyle/>
                    <a:p>
                      <a:pPr algn="ctr" fontAlgn="ctr"/>
                      <a:r>
                        <a:rPr lang="it-IT" sz="700" b="0" i="0" u="none" strike="noStrike" dirty="0">
                          <a:solidFill>
                            <a:srgbClr val="000000"/>
                          </a:solidFill>
                          <a:effectLst/>
                          <a:latin typeface="Calibri"/>
                        </a:rPr>
                        <a:t>1/8/22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DCDB"/>
                    </a:solidFill>
                  </a:tcPr>
                </a:tc>
                <a:tc>
                  <a:txBody>
                    <a:bodyPr/>
                    <a:lstStyle/>
                    <a:p>
                      <a:pPr algn="ctr" fontAlgn="ctr"/>
                      <a:r>
                        <a:rPr lang="it-IT" sz="700" b="0" i="0" u="none" strike="noStrike">
                          <a:solidFill>
                            <a:srgbClr val="000000"/>
                          </a:solidFill>
                          <a:effectLst/>
                          <a:latin typeface="Bookman Old Style"/>
                        </a:rPr>
                        <a:t>763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DCDB"/>
                    </a:solidFill>
                  </a:tcPr>
                </a:tc>
                <a:extLst>
                  <a:ext uri="{0D108BD9-81ED-4DB2-BD59-A6C34878D82A}">
                    <a16:rowId xmlns:a16="http://schemas.microsoft.com/office/drawing/2014/main" val="10007"/>
                  </a:ext>
                </a:extLst>
              </a:tr>
              <a:tr h="228181">
                <a:tc>
                  <a:txBody>
                    <a:bodyPr/>
                    <a:lstStyle/>
                    <a:p>
                      <a:pPr algn="l" fontAlgn="ctr"/>
                      <a:r>
                        <a:rPr lang="it-IT" sz="1000" b="1" i="0" u="none" strike="noStrike" dirty="0">
                          <a:solidFill>
                            <a:srgbClr val="000000"/>
                          </a:solidFill>
                          <a:effectLst/>
                          <a:latin typeface="Calibri"/>
                        </a:rPr>
                        <a:t>AZIONE 3 - MONITORAGGIO E VALUTAZIONE</a:t>
                      </a:r>
                    </a:p>
                  </a:txBody>
                  <a:tcPr marL="5134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8E4BC"/>
                    </a:solidFill>
                  </a:tcPr>
                </a:tc>
                <a:tc>
                  <a:txBody>
                    <a:bodyPr/>
                    <a:lstStyle/>
                    <a:p>
                      <a:pPr algn="ctr" fontAlgn="ctr"/>
                      <a:r>
                        <a:rPr lang="it-IT" sz="700" b="0" i="0" u="none" strike="noStrike">
                          <a:solidFill>
                            <a:srgbClr val="00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8E4BC"/>
                    </a:solidFill>
                  </a:tcPr>
                </a:tc>
                <a:tc>
                  <a:txBody>
                    <a:bodyPr/>
                    <a:lstStyle/>
                    <a:p>
                      <a:pPr algn="ctr" fontAlgn="ctr"/>
                      <a:r>
                        <a:rPr lang="it-IT" sz="900" b="1" i="0" u="none" strike="noStrike" dirty="0">
                          <a:solidFill>
                            <a:srgbClr val="FF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8E4BC"/>
                    </a:solidFill>
                  </a:tcPr>
                </a:tc>
                <a:tc>
                  <a:txBody>
                    <a:bodyPr/>
                    <a:lstStyle/>
                    <a:p>
                      <a:pPr algn="ctr" fontAlgn="ctr"/>
                      <a:r>
                        <a:rPr lang="it-IT" sz="700" b="0" i="0" u="none" strike="noStrike">
                          <a:solidFill>
                            <a:srgbClr val="00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8E4BC"/>
                    </a:solidFill>
                  </a:tcPr>
                </a:tc>
                <a:tc>
                  <a:txBody>
                    <a:bodyPr/>
                    <a:lstStyle/>
                    <a:p>
                      <a:pPr algn="ctr" fontAlgn="ctr"/>
                      <a:r>
                        <a:rPr lang="it-IT" sz="700" b="0" i="0" u="none" strike="noStrike" dirty="0">
                          <a:solidFill>
                            <a:srgbClr val="00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8E4BC"/>
                    </a:solidFill>
                  </a:tcPr>
                </a:tc>
                <a:tc>
                  <a:txBody>
                    <a:bodyPr/>
                    <a:lstStyle/>
                    <a:p>
                      <a:pPr algn="ctr" fontAlgn="ctr"/>
                      <a:r>
                        <a:rPr lang="it-IT" sz="700" b="0" i="0" u="none" strike="noStrike">
                          <a:solidFill>
                            <a:srgbClr val="000000"/>
                          </a:solidFill>
                          <a:effectLst/>
                          <a:latin typeface="Bookman Old Style"/>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8E4BC"/>
                    </a:solidFill>
                  </a:tcPr>
                </a:tc>
                <a:extLst>
                  <a:ext uri="{0D108BD9-81ED-4DB2-BD59-A6C34878D82A}">
                    <a16:rowId xmlns:a16="http://schemas.microsoft.com/office/drawing/2014/main" val="10008"/>
                  </a:ext>
                </a:extLst>
              </a:tr>
              <a:tr h="228181">
                <a:tc>
                  <a:txBody>
                    <a:bodyPr/>
                    <a:lstStyle/>
                    <a:p>
                      <a:pPr algn="l" fontAlgn="ctr"/>
                      <a:r>
                        <a:rPr lang="it-IT" sz="800" b="0" i="0" u="none" strike="noStrike">
                          <a:solidFill>
                            <a:srgbClr val="000000"/>
                          </a:solidFill>
                          <a:effectLst/>
                          <a:latin typeface="Calibri"/>
                        </a:rPr>
                        <a:t>PROFILI PEDOLOGICI</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500" b="0" i="0" u="none" strike="noStrike">
                          <a:solidFill>
                            <a:srgbClr val="000000"/>
                          </a:solidFill>
                          <a:effectLst/>
                          <a:latin typeface="Calibri"/>
                        </a:rPr>
                        <a:t>ARCA, FILENI, UNIVPM, AEA, AGRIBLU, LOV, TERRE VERDI, YESI FOOD, FRATELLI BUCCI, PIERALISI, TAVIGNANO, UNIUDINE, SOC.EUROAGRICOLA, AGRONOMO BORTOLUSSI, RODALE INSTITUTE</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900" b="1" i="0" u="none" strike="noStrike" dirty="0">
                          <a:solidFill>
                            <a:srgbClr val="FF0000"/>
                          </a:solidFill>
                          <a:effectLst/>
                          <a:latin typeface="Calibri"/>
                        </a:rPr>
                        <a:t>100%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a:solidFill>
                            <a:srgbClr val="000000"/>
                          </a:solidFill>
                          <a:effectLst/>
                          <a:latin typeface="Calibri"/>
                        </a:rPr>
                        <a:t>1/7/19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dirty="0">
                          <a:solidFill>
                            <a:srgbClr val="000000"/>
                          </a:solidFill>
                          <a:effectLst/>
                          <a:latin typeface="Calibri"/>
                        </a:rPr>
                        <a:t>1/8/22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a:solidFill>
                            <a:srgbClr val="000000"/>
                          </a:solidFill>
                          <a:effectLst/>
                          <a:latin typeface="Bookman Old Style"/>
                        </a:rPr>
                        <a:t>763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extLst>
                  <a:ext uri="{0D108BD9-81ED-4DB2-BD59-A6C34878D82A}">
                    <a16:rowId xmlns:a16="http://schemas.microsoft.com/office/drawing/2014/main" val="10009"/>
                  </a:ext>
                </a:extLst>
              </a:tr>
              <a:tr h="228181">
                <a:tc>
                  <a:txBody>
                    <a:bodyPr/>
                    <a:lstStyle/>
                    <a:p>
                      <a:pPr algn="l" fontAlgn="ctr"/>
                      <a:r>
                        <a:rPr lang="it-IT" sz="800" b="0" i="0" u="none" strike="noStrike">
                          <a:solidFill>
                            <a:srgbClr val="000000"/>
                          </a:solidFill>
                          <a:effectLst/>
                          <a:latin typeface="Calibri"/>
                        </a:rPr>
                        <a:t>MONITORAGGIO MODELLO BIOCONS</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500" b="0" i="0" u="none" strike="noStrike">
                          <a:solidFill>
                            <a:srgbClr val="000000"/>
                          </a:solidFill>
                          <a:effectLst/>
                          <a:latin typeface="Calibri"/>
                        </a:rPr>
                        <a:t>ARCA, FILENI, UNIVPM, AEA, AGRIBLU, LOV, TERRE VERDI, YESI FOOD, FRATELLI BUCCI, PIERALISI, TAVIGNANO, UNIUDINE, SOC.EUROAGRICOLA, AGRONOMO BORTOLUSSI, RODALE INSTITUTE</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900" b="1" i="0" u="none" strike="noStrike" dirty="0">
                          <a:solidFill>
                            <a:srgbClr val="FF0000"/>
                          </a:solidFill>
                          <a:effectLst/>
                          <a:latin typeface="Calibri"/>
                        </a:rPr>
                        <a:t>100%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a:solidFill>
                            <a:srgbClr val="000000"/>
                          </a:solidFill>
                          <a:effectLst/>
                          <a:latin typeface="Calibri"/>
                        </a:rPr>
                        <a:t>1/7/19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dirty="0">
                          <a:solidFill>
                            <a:srgbClr val="000000"/>
                          </a:solidFill>
                          <a:effectLst/>
                          <a:latin typeface="Calibri"/>
                        </a:rPr>
                        <a:t>1/8/22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a:solidFill>
                            <a:srgbClr val="000000"/>
                          </a:solidFill>
                          <a:effectLst/>
                          <a:latin typeface="Bookman Old Style"/>
                        </a:rPr>
                        <a:t>763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extLst>
                  <a:ext uri="{0D108BD9-81ED-4DB2-BD59-A6C34878D82A}">
                    <a16:rowId xmlns:a16="http://schemas.microsoft.com/office/drawing/2014/main" val="10010"/>
                  </a:ext>
                </a:extLst>
              </a:tr>
              <a:tr h="228181">
                <a:tc>
                  <a:txBody>
                    <a:bodyPr/>
                    <a:lstStyle/>
                    <a:p>
                      <a:pPr algn="l" fontAlgn="ctr"/>
                      <a:r>
                        <a:rPr lang="it-IT" sz="800" b="0" i="0" u="none" strike="noStrike">
                          <a:solidFill>
                            <a:srgbClr val="000000"/>
                          </a:solidFill>
                          <a:effectLst/>
                          <a:latin typeface="Calibri"/>
                        </a:rPr>
                        <a:t>MONITORAGGIO TECNICO-GESTIONALE </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500" b="0" i="0" u="none" strike="noStrike">
                          <a:solidFill>
                            <a:srgbClr val="000000"/>
                          </a:solidFill>
                          <a:effectLst/>
                          <a:latin typeface="Calibri"/>
                        </a:rPr>
                        <a:t>ARCA, FILENI, UNIVPM, AEA, AGRIBLU, LOV, TERRE VERDI, YESI FOOD, FRATELLI BUCCI, PIERALISI, TAVIGNANO, UNIUDINE, SOC.EUROAGRICOLA, AGRONOMO BORTOLUSSI, RODALE INSTITUTE</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900" b="1" i="0" u="none" strike="noStrike" dirty="0">
                          <a:solidFill>
                            <a:srgbClr val="FF0000"/>
                          </a:solidFill>
                          <a:effectLst/>
                          <a:latin typeface="Calibri"/>
                        </a:rPr>
                        <a:t>100%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a:solidFill>
                            <a:srgbClr val="000000"/>
                          </a:solidFill>
                          <a:effectLst/>
                          <a:latin typeface="Calibri"/>
                        </a:rPr>
                        <a:t>1/7/19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dirty="0">
                          <a:solidFill>
                            <a:srgbClr val="000000"/>
                          </a:solidFill>
                          <a:effectLst/>
                          <a:latin typeface="Calibri"/>
                        </a:rPr>
                        <a:t>1/8/22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a:solidFill>
                            <a:srgbClr val="000000"/>
                          </a:solidFill>
                          <a:effectLst/>
                          <a:latin typeface="Bookman Old Style"/>
                        </a:rPr>
                        <a:t>763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extLst>
                  <a:ext uri="{0D108BD9-81ED-4DB2-BD59-A6C34878D82A}">
                    <a16:rowId xmlns:a16="http://schemas.microsoft.com/office/drawing/2014/main" val="10011"/>
                  </a:ext>
                </a:extLst>
              </a:tr>
              <a:tr h="228181">
                <a:tc>
                  <a:txBody>
                    <a:bodyPr/>
                    <a:lstStyle/>
                    <a:p>
                      <a:pPr algn="l" fontAlgn="ctr"/>
                      <a:r>
                        <a:rPr lang="it-IT" sz="800" b="0" i="0" u="none" strike="noStrike">
                          <a:solidFill>
                            <a:srgbClr val="000000"/>
                          </a:solidFill>
                          <a:effectLst/>
                          <a:latin typeface="Calibri"/>
                        </a:rPr>
                        <a:t>MONITORAGGIO ECONOMICO</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500" b="0" i="0" u="none" strike="noStrike">
                          <a:solidFill>
                            <a:srgbClr val="000000"/>
                          </a:solidFill>
                          <a:effectLst/>
                          <a:latin typeface="Calibri"/>
                        </a:rPr>
                        <a:t>ARCA, FILENI, UNIVPM, AEA, AGRIBLU, LOV, TERRE VERDI, YESI FOOD, FRATELLI BUCCI, PIERALISI, TAVIGNANO, UNIUDINE, SOC.EUROAGRICOLA, AGRONOMO BORTOLUSSI, RODALE INSTITUTE</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900" b="1" i="0" u="none" strike="noStrike" dirty="0">
                          <a:solidFill>
                            <a:srgbClr val="FF0000"/>
                          </a:solidFill>
                          <a:effectLst/>
                          <a:latin typeface="Calibri"/>
                        </a:rPr>
                        <a:t>80%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a:solidFill>
                            <a:srgbClr val="000000"/>
                          </a:solidFill>
                          <a:effectLst/>
                          <a:latin typeface="Calibri"/>
                        </a:rPr>
                        <a:t>1/7/19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dirty="0">
                          <a:solidFill>
                            <a:srgbClr val="000000"/>
                          </a:solidFill>
                          <a:effectLst/>
                          <a:latin typeface="Calibri"/>
                        </a:rPr>
                        <a:t>1/8/22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a:solidFill>
                            <a:srgbClr val="000000"/>
                          </a:solidFill>
                          <a:effectLst/>
                          <a:latin typeface="Bookman Old Style"/>
                        </a:rPr>
                        <a:t>763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extLst>
                  <a:ext uri="{0D108BD9-81ED-4DB2-BD59-A6C34878D82A}">
                    <a16:rowId xmlns:a16="http://schemas.microsoft.com/office/drawing/2014/main" val="10012"/>
                  </a:ext>
                </a:extLst>
              </a:tr>
              <a:tr h="228181">
                <a:tc>
                  <a:txBody>
                    <a:bodyPr/>
                    <a:lstStyle/>
                    <a:p>
                      <a:pPr algn="l" fontAlgn="ctr"/>
                      <a:r>
                        <a:rPr lang="it-IT" sz="800" b="0" i="0" u="none" strike="noStrike" dirty="0">
                          <a:solidFill>
                            <a:srgbClr val="000000"/>
                          </a:solidFill>
                          <a:effectLst/>
                          <a:latin typeface="Calibri"/>
                        </a:rPr>
                        <a:t>MONITORAGGIO QUALITATIVO</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500" b="0" i="0" u="none" strike="noStrike">
                          <a:solidFill>
                            <a:srgbClr val="000000"/>
                          </a:solidFill>
                          <a:effectLst/>
                          <a:latin typeface="Calibri"/>
                        </a:rPr>
                        <a:t>ARCA, FILENI, UNIVPM, AEA, AGRIBLU, LOV, TERRE VERDI, YESI FOOD, FRATELLI BUCCI, PIERALISI, TAVIGNANO, UNIUDINE, SOC.EUROAGRICOLA, AGRONOMO BORTOLUSSI, RODALE INSTITUTE</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900" b="1" i="0" u="none" strike="noStrike" dirty="0">
                          <a:solidFill>
                            <a:srgbClr val="FF0000"/>
                          </a:solidFill>
                          <a:effectLst/>
                          <a:latin typeface="Calibri"/>
                        </a:rPr>
                        <a:t>80%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a:solidFill>
                            <a:srgbClr val="000000"/>
                          </a:solidFill>
                          <a:effectLst/>
                          <a:latin typeface="Calibri"/>
                        </a:rPr>
                        <a:t>1/7/19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dirty="0">
                          <a:solidFill>
                            <a:srgbClr val="000000"/>
                          </a:solidFill>
                          <a:effectLst/>
                          <a:latin typeface="Calibri"/>
                        </a:rPr>
                        <a:t>1/8/22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tc>
                  <a:txBody>
                    <a:bodyPr/>
                    <a:lstStyle/>
                    <a:p>
                      <a:pPr algn="ctr" fontAlgn="ctr"/>
                      <a:r>
                        <a:rPr lang="it-IT" sz="700" b="0" i="0" u="none" strike="noStrike">
                          <a:solidFill>
                            <a:srgbClr val="000000"/>
                          </a:solidFill>
                          <a:effectLst/>
                          <a:latin typeface="Bookman Old Style"/>
                        </a:rPr>
                        <a:t>763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BF1DE"/>
                    </a:solidFill>
                  </a:tcPr>
                </a:tc>
                <a:extLst>
                  <a:ext uri="{0D108BD9-81ED-4DB2-BD59-A6C34878D82A}">
                    <a16:rowId xmlns:a16="http://schemas.microsoft.com/office/drawing/2014/main" val="10013"/>
                  </a:ext>
                </a:extLst>
              </a:tr>
              <a:tr h="228181">
                <a:tc>
                  <a:txBody>
                    <a:bodyPr/>
                    <a:lstStyle/>
                    <a:p>
                      <a:pPr algn="l" fontAlgn="ctr"/>
                      <a:r>
                        <a:rPr lang="it-IT" sz="1000" b="1" i="0" u="none" strike="noStrike" dirty="0">
                          <a:solidFill>
                            <a:srgbClr val="000000"/>
                          </a:solidFill>
                          <a:effectLst/>
                          <a:latin typeface="Calibri"/>
                        </a:rPr>
                        <a:t>AZIONE 4 - DIVULGAZIONE</a:t>
                      </a:r>
                    </a:p>
                  </a:txBody>
                  <a:tcPr marL="5134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A"/>
                    </a:solidFill>
                  </a:tcPr>
                </a:tc>
                <a:tc>
                  <a:txBody>
                    <a:bodyPr/>
                    <a:lstStyle/>
                    <a:p>
                      <a:pPr algn="ctr" fontAlgn="ctr"/>
                      <a:r>
                        <a:rPr lang="it-IT" sz="700" b="0" i="0" u="none" strike="noStrike">
                          <a:solidFill>
                            <a:srgbClr val="00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A"/>
                    </a:solidFill>
                  </a:tcPr>
                </a:tc>
                <a:tc>
                  <a:txBody>
                    <a:bodyPr/>
                    <a:lstStyle/>
                    <a:p>
                      <a:pPr algn="ctr" fontAlgn="ctr"/>
                      <a:r>
                        <a:rPr lang="it-IT" sz="900" b="1" i="0" u="none" strike="noStrike" dirty="0">
                          <a:solidFill>
                            <a:srgbClr val="FF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A"/>
                    </a:solidFill>
                  </a:tcPr>
                </a:tc>
                <a:tc>
                  <a:txBody>
                    <a:bodyPr/>
                    <a:lstStyle/>
                    <a:p>
                      <a:pPr algn="ctr" fontAlgn="ctr"/>
                      <a:r>
                        <a:rPr lang="it-IT" sz="700" b="0" i="0" u="none" strike="noStrike">
                          <a:solidFill>
                            <a:srgbClr val="00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A"/>
                    </a:solidFill>
                  </a:tcPr>
                </a:tc>
                <a:tc>
                  <a:txBody>
                    <a:bodyPr/>
                    <a:lstStyle/>
                    <a:p>
                      <a:pPr algn="ctr" fontAlgn="ctr"/>
                      <a:r>
                        <a:rPr lang="it-IT" sz="700" b="0" i="0" u="none" strike="noStrike" dirty="0">
                          <a:solidFill>
                            <a:srgbClr val="000000"/>
                          </a:solidFill>
                          <a:effectLst/>
                          <a:latin typeface="Calibri"/>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A"/>
                    </a:solidFill>
                  </a:tcPr>
                </a:tc>
                <a:tc>
                  <a:txBody>
                    <a:bodyPr/>
                    <a:lstStyle/>
                    <a:p>
                      <a:pPr algn="ctr" fontAlgn="ctr"/>
                      <a:r>
                        <a:rPr lang="it-IT" sz="700" b="0" i="0" u="none" strike="noStrike" dirty="0">
                          <a:solidFill>
                            <a:srgbClr val="000000"/>
                          </a:solidFill>
                          <a:effectLst/>
                          <a:latin typeface="Bookman Old Style"/>
                        </a:rPr>
                        <a:t> </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CC0DA"/>
                    </a:solidFill>
                  </a:tcPr>
                </a:tc>
                <a:extLst>
                  <a:ext uri="{0D108BD9-81ED-4DB2-BD59-A6C34878D82A}">
                    <a16:rowId xmlns:a16="http://schemas.microsoft.com/office/drawing/2014/main" val="10014"/>
                  </a:ext>
                </a:extLst>
              </a:tr>
              <a:tr h="228181">
                <a:tc>
                  <a:txBody>
                    <a:bodyPr/>
                    <a:lstStyle/>
                    <a:p>
                      <a:pPr algn="l" fontAlgn="ctr"/>
                      <a:r>
                        <a:rPr lang="it-IT" sz="800" b="0" i="0" u="none" strike="noStrike">
                          <a:solidFill>
                            <a:srgbClr val="000000"/>
                          </a:solidFill>
                          <a:effectLst/>
                          <a:latin typeface="Calibri"/>
                        </a:rPr>
                        <a:t>DEFINIZIONE SITO WEB E DIVULGAZIONE</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800" b="0" i="0" u="none" strike="noStrike" dirty="0">
                          <a:solidFill>
                            <a:srgbClr val="000000"/>
                          </a:solidFill>
                          <a:effectLst/>
                          <a:latin typeface="Calibri"/>
                        </a:rPr>
                        <a:t>ARCA-FILENI</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900" b="1" i="0" u="none" strike="noStrike" dirty="0">
                          <a:solidFill>
                            <a:srgbClr val="FF0000"/>
                          </a:solidFill>
                          <a:effectLst/>
                          <a:latin typeface="Calibri"/>
                        </a:rPr>
                        <a:t>100%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a:solidFill>
                            <a:srgbClr val="000000"/>
                          </a:solidFill>
                          <a:effectLst/>
                          <a:latin typeface="Calibri"/>
                        </a:rPr>
                        <a:t>1/8/19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dirty="0">
                          <a:solidFill>
                            <a:srgbClr val="000000"/>
                          </a:solidFill>
                          <a:effectLst/>
                          <a:latin typeface="Calibri"/>
                        </a:rPr>
                        <a:t>31/12/22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a:solidFill>
                            <a:srgbClr val="000000"/>
                          </a:solidFill>
                          <a:effectLst/>
                          <a:latin typeface="Bookman Old Style"/>
                        </a:rPr>
                        <a:t>854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extLst>
                  <a:ext uri="{0D108BD9-81ED-4DB2-BD59-A6C34878D82A}">
                    <a16:rowId xmlns:a16="http://schemas.microsoft.com/office/drawing/2014/main" val="10015"/>
                  </a:ext>
                </a:extLst>
              </a:tr>
              <a:tr h="228181">
                <a:tc>
                  <a:txBody>
                    <a:bodyPr/>
                    <a:lstStyle/>
                    <a:p>
                      <a:pPr algn="l" fontAlgn="ctr"/>
                      <a:r>
                        <a:rPr lang="it-IT" sz="800" b="0" i="0" u="none" strike="noStrike">
                          <a:solidFill>
                            <a:srgbClr val="000000"/>
                          </a:solidFill>
                          <a:effectLst/>
                          <a:latin typeface="Calibri"/>
                        </a:rPr>
                        <a:t>ORGANIZZAZIONE EVENTI</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800" b="0" i="0" u="none" strike="noStrike" dirty="0">
                          <a:solidFill>
                            <a:srgbClr val="000000"/>
                          </a:solidFill>
                          <a:effectLst/>
                          <a:latin typeface="Calibri"/>
                        </a:rPr>
                        <a:t>ARCA-FILENI-UNIVPM</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900" b="1" i="0" u="none" strike="noStrike" dirty="0">
                          <a:solidFill>
                            <a:srgbClr val="FF0000"/>
                          </a:solidFill>
                          <a:effectLst/>
                          <a:latin typeface="Calibri"/>
                        </a:rPr>
                        <a:t>100%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a:solidFill>
                            <a:srgbClr val="000000"/>
                          </a:solidFill>
                          <a:effectLst/>
                          <a:latin typeface="Calibri"/>
                        </a:rPr>
                        <a:t>1/8/19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dirty="0">
                          <a:solidFill>
                            <a:srgbClr val="000000"/>
                          </a:solidFill>
                          <a:effectLst/>
                          <a:latin typeface="Calibri"/>
                        </a:rPr>
                        <a:t>31/12/22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a:solidFill>
                            <a:srgbClr val="000000"/>
                          </a:solidFill>
                          <a:effectLst/>
                          <a:latin typeface="Bookman Old Style"/>
                        </a:rPr>
                        <a:t>854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extLst>
                  <a:ext uri="{0D108BD9-81ED-4DB2-BD59-A6C34878D82A}">
                    <a16:rowId xmlns:a16="http://schemas.microsoft.com/office/drawing/2014/main" val="10016"/>
                  </a:ext>
                </a:extLst>
              </a:tr>
              <a:tr h="228181">
                <a:tc>
                  <a:txBody>
                    <a:bodyPr/>
                    <a:lstStyle/>
                    <a:p>
                      <a:pPr algn="l" fontAlgn="ctr"/>
                      <a:r>
                        <a:rPr lang="it-IT" sz="800" b="0" i="0" u="none" strike="noStrike">
                          <a:solidFill>
                            <a:srgbClr val="000000"/>
                          </a:solidFill>
                          <a:effectLst/>
                          <a:latin typeface="Calibri"/>
                        </a:rPr>
                        <a:t>IMPLEMENTAZIONE MATERIALI DIVULGATIVI</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800" b="0" i="0" u="none" strike="noStrike" dirty="0">
                          <a:solidFill>
                            <a:srgbClr val="000000"/>
                          </a:solidFill>
                          <a:effectLst/>
                          <a:latin typeface="Calibri"/>
                        </a:rPr>
                        <a:t>ARCA</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900" b="1" i="0" u="none" strike="noStrike" dirty="0">
                          <a:solidFill>
                            <a:srgbClr val="FF0000"/>
                          </a:solidFill>
                          <a:effectLst/>
                          <a:latin typeface="Calibri"/>
                        </a:rPr>
                        <a:t>70%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a:solidFill>
                            <a:srgbClr val="000000"/>
                          </a:solidFill>
                          <a:effectLst/>
                          <a:latin typeface="Calibri"/>
                        </a:rPr>
                        <a:t>1/9/19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dirty="0">
                          <a:solidFill>
                            <a:srgbClr val="000000"/>
                          </a:solidFill>
                          <a:effectLst/>
                          <a:latin typeface="Calibri"/>
                        </a:rPr>
                        <a:t>31/12/22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a:solidFill>
                            <a:srgbClr val="000000"/>
                          </a:solidFill>
                          <a:effectLst/>
                          <a:latin typeface="Bookman Old Style"/>
                        </a:rPr>
                        <a:t>823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extLst>
                  <a:ext uri="{0D108BD9-81ED-4DB2-BD59-A6C34878D82A}">
                    <a16:rowId xmlns:a16="http://schemas.microsoft.com/office/drawing/2014/main" val="10017"/>
                  </a:ext>
                </a:extLst>
              </a:tr>
              <a:tr h="228181">
                <a:tc>
                  <a:txBody>
                    <a:bodyPr/>
                    <a:lstStyle/>
                    <a:p>
                      <a:pPr algn="l" fontAlgn="ctr"/>
                      <a:r>
                        <a:rPr lang="it-IT" sz="800" b="0" i="0" u="none" strike="noStrike">
                          <a:solidFill>
                            <a:srgbClr val="000000"/>
                          </a:solidFill>
                          <a:effectLst/>
                          <a:latin typeface="Calibri"/>
                        </a:rPr>
                        <a:t>CONSOLIDAMENTO MODELLO BIOCONSERVATIVO</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800" b="0" i="0" u="none" strike="noStrike" dirty="0">
                          <a:solidFill>
                            <a:srgbClr val="000000"/>
                          </a:solidFill>
                          <a:effectLst/>
                          <a:latin typeface="Calibri"/>
                        </a:rPr>
                        <a:t>ARCA</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900" b="1" i="0" u="none" strike="noStrike" dirty="0">
                          <a:solidFill>
                            <a:srgbClr val="FF0000"/>
                          </a:solidFill>
                          <a:effectLst/>
                          <a:latin typeface="Calibri"/>
                        </a:rPr>
                        <a:t>80%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a:solidFill>
                            <a:srgbClr val="000000"/>
                          </a:solidFill>
                          <a:effectLst/>
                          <a:latin typeface="Calibri"/>
                        </a:rPr>
                        <a:t>1/9/19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dirty="0">
                          <a:solidFill>
                            <a:srgbClr val="000000"/>
                          </a:solidFill>
                          <a:effectLst/>
                          <a:latin typeface="Calibri"/>
                        </a:rPr>
                        <a:t>31/12/22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a:solidFill>
                            <a:srgbClr val="000000"/>
                          </a:solidFill>
                          <a:effectLst/>
                          <a:latin typeface="Bookman Old Style"/>
                        </a:rPr>
                        <a:t>823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extLst>
                  <a:ext uri="{0D108BD9-81ED-4DB2-BD59-A6C34878D82A}">
                    <a16:rowId xmlns:a16="http://schemas.microsoft.com/office/drawing/2014/main" val="10018"/>
                  </a:ext>
                </a:extLst>
              </a:tr>
              <a:tr h="228181">
                <a:tc>
                  <a:txBody>
                    <a:bodyPr/>
                    <a:lstStyle/>
                    <a:p>
                      <a:pPr algn="l" fontAlgn="ctr"/>
                      <a:r>
                        <a:rPr lang="it-IT" sz="800" b="0" i="0" u="none" strike="noStrike" dirty="0">
                          <a:solidFill>
                            <a:srgbClr val="000000"/>
                          </a:solidFill>
                          <a:effectLst/>
                          <a:latin typeface="Calibri"/>
                        </a:rPr>
                        <a:t>PUBBLICAZIONE LINEE GUIDA</a:t>
                      </a:r>
                    </a:p>
                  </a:txBody>
                  <a:tcPr marL="102681"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800" b="0" i="0" u="none" strike="noStrike" dirty="0">
                          <a:solidFill>
                            <a:srgbClr val="000000"/>
                          </a:solidFill>
                          <a:effectLst/>
                          <a:latin typeface="Calibri"/>
                        </a:rPr>
                        <a:t>ARCA</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900" b="1" i="0" u="none" strike="noStrike" dirty="0">
                          <a:solidFill>
                            <a:srgbClr val="FF0000"/>
                          </a:solidFill>
                          <a:effectLst/>
                          <a:latin typeface="Calibri"/>
                        </a:rPr>
                        <a:t>80%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a:solidFill>
                            <a:srgbClr val="000000"/>
                          </a:solidFill>
                          <a:effectLst/>
                          <a:latin typeface="Calibri"/>
                        </a:rPr>
                        <a:t>1/9/19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dirty="0">
                          <a:solidFill>
                            <a:srgbClr val="000000"/>
                          </a:solidFill>
                          <a:effectLst/>
                          <a:latin typeface="Calibri"/>
                        </a:rPr>
                        <a:t>31/12/22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tc>
                  <a:txBody>
                    <a:bodyPr/>
                    <a:lstStyle/>
                    <a:p>
                      <a:pPr algn="ctr" fontAlgn="ctr"/>
                      <a:r>
                        <a:rPr lang="it-IT" sz="700" b="0" i="0" u="none" strike="noStrike" dirty="0">
                          <a:solidFill>
                            <a:srgbClr val="000000"/>
                          </a:solidFill>
                          <a:effectLst/>
                          <a:latin typeface="Bookman Old Style"/>
                        </a:rPr>
                        <a:t>823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4DFEC"/>
                    </a:solidFill>
                  </a:tcPr>
                </a:tc>
                <a:extLst>
                  <a:ext uri="{0D108BD9-81ED-4DB2-BD59-A6C34878D82A}">
                    <a16:rowId xmlns:a16="http://schemas.microsoft.com/office/drawing/2014/main" val="10019"/>
                  </a:ext>
                </a:extLst>
              </a:tr>
            </a:tbl>
          </a:graphicData>
        </a:graphic>
      </p:graphicFrame>
      <p:sp>
        <p:nvSpPr>
          <p:cNvPr id="3" name="CasellaDiTesto 2">
            <a:extLst>
              <a:ext uri="{FF2B5EF4-FFF2-40B4-BE49-F238E27FC236}">
                <a16:creationId xmlns:a16="http://schemas.microsoft.com/office/drawing/2014/main" id="{BDCFB9E5-81D6-4C89-9C4A-B5AA9BE34850}"/>
              </a:ext>
            </a:extLst>
          </p:cNvPr>
          <p:cNvSpPr txBox="1"/>
          <p:nvPr/>
        </p:nvSpPr>
        <p:spPr>
          <a:xfrm>
            <a:off x="7596336" y="1232179"/>
            <a:ext cx="1368152" cy="769441"/>
          </a:xfrm>
          <a:prstGeom prst="rect">
            <a:avLst/>
          </a:prstGeom>
          <a:noFill/>
          <a:ln>
            <a:solidFill>
              <a:schemeClr val="accent3">
                <a:lumMod val="60000"/>
                <a:lumOff val="40000"/>
              </a:schemeClr>
            </a:solidFill>
          </a:ln>
        </p:spPr>
        <p:txBody>
          <a:bodyPr wrap="square" rtlCol="0">
            <a:spAutoFit/>
          </a:bodyPr>
          <a:lstStyle/>
          <a:p>
            <a:r>
              <a:rPr lang="it-IT" sz="1100" b="1" dirty="0"/>
              <a:t>INIZIO PROGETTO </a:t>
            </a:r>
            <a:r>
              <a:rPr lang="it-IT" sz="1100" dirty="0"/>
              <a:t>31/01/2019</a:t>
            </a:r>
          </a:p>
          <a:p>
            <a:r>
              <a:rPr lang="it-IT" sz="1100" b="1" dirty="0"/>
              <a:t>FINE PROGETTO </a:t>
            </a:r>
            <a:r>
              <a:rPr lang="it-IT" sz="1100" dirty="0"/>
              <a:t>31/01/2023</a:t>
            </a:r>
          </a:p>
        </p:txBody>
      </p:sp>
      <p:sp>
        <p:nvSpPr>
          <p:cNvPr id="9" name="Rettangolo 8">
            <a:extLst>
              <a:ext uri="{FF2B5EF4-FFF2-40B4-BE49-F238E27FC236}">
                <a16:creationId xmlns:a16="http://schemas.microsoft.com/office/drawing/2014/main" id="{3C426732-6D5E-4E08-AD52-45FFF9E15BF5}"/>
              </a:ext>
            </a:extLst>
          </p:cNvPr>
          <p:cNvSpPr/>
          <p:nvPr/>
        </p:nvSpPr>
        <p:spPr>
          <a:xfrm>
            <a:off x="0" y="6125234"/>
            <a:ext cx="9324528" cy="400110"/>
          </a:xfrm>
          <a:prstGeom prst="rect">
            <a:avLst/>
          </a:prstGeom>
        </p:spPr>
        <p:txBody>
          <a:bodyPr wrap="square">
            <a:spAutoFit/>
          </a:bodyPr>
          <a:lstStyle/>
          <a:p>
            <a:pPr fontAlgn="base">
              <a:spcBef>
                <a:spcPct val="0"/>
              </a:spcBef>
              <a:spcAft>
                <a:spcPct val="0"/>
              </a:spcAft>
            </a:pPr>
            <a:r>
              <a:rPr lang="it-IT" sz="800" b="1" dirty="0">
                <a:solidFill>
                  <a:srgbClr val="92D050"/>
                </a:solidFill>
                <a:latin typeface="Arial" pitchFamily="34" charset="0"/>
                <a:ea typeface="Calibri" pitchFamily="34" charset="0"/>
                <a:cs typeface="Arial" pitchFamily="34" charset="0"/>
              </a:rPr>
              <a:t>Progetto finanziato dal PSR MARCHE 2014 - 2020, Sottomisura 16.1 - Sostegno alla creazione e al funzionamento di Gruppi Operativi del PEI Azione 2 “Finanziamento dei Gruppi Operativi”  ID 29182”</a:t>
            </a:r>
          </a:p>
          <a:p>
            <a:pPr fontAlgn="base">
              <a:spcBef>
                <a:spcPct val="0"/>
              </a:spcBef>
              <a:spcAft>
                <a:spcPct val="0"/>
              </a:spcAft>
            </a:pPr>
            <a:r>
              <a:rPr lang="it-IT" sz="400" b="1" dirty="0">
                <a:solidFill>
                  <a:srgbClr val="92D050"/>
                </a:solidFill>
                <a:latin typeface="Garamond" pitchFamily="18" charset="0"/>
                <a:ea typeface="Calibri" pitchFamily="34" charset="0"/>
                <a:cs typeface="Verdana" pitchFamily="34" charset="0"/>
              </a:rPr>
              <a:t> </a:t>
            </a:r>
          </a:p>
        </p:txBody>
      </p:sp>
    </p:spTree>
    <p:extLst>
      <p:ext uri="{BB962C8B-B14F-4D97-AF65-F5344CB8AC3E}">
        <p14:creationId xmlns:p14="http://schemas.microsoft.com/office/powerpoint/2010/main" val="212144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59634" y="5970766"/>
            <a:ext cx="9480918" cy="338554"/>
          </a:xfrm>
          <a:prstGeom prst="rect">
            <a:avLst/>
          </a:prstGeom>
        </p:spPr>
        <p:txBody>
          <a:bodyPr wrap="square">
            <a:spAutoFit/>
          </a:bodyPr>
          <a:lstStyle/>
          <a:p>
            <a:pPr fontAlgn="base">
              <a:spcBef>
                <a:spcPct val="0"/>
              </a:spcBef>
              <a:spcAft>
                <a:spcPct val="0"/>
              </a:spcAft>
            </a:pPr>
            <a:r>
              <a:rPr lang="it-IT" sz="800" b="1" dirty="0">
                <a:solidFill>
                  <a:srgbClr val="92D050"/>
                </a:solidFill>
                <a:latin typeface="Arial" pitchFamily="34" charset="0"/>
                <a:ea typeface="Calibri" pitchFamily="34" charset="0"/>
                <a:cs typeface="Arial" pitchFamily="34" charset="0"/>
              </a:rPr>
              <a:t>Cofinanziato dal PSR MARCHE 2014 – 2020- </a:t>
            </a:r>
            <a:r>
              <a:rPr lang="it-IT" sz="700" b="1" dirty="0">
                <a:solidFill>
                  <a:srgbClr val="92D050"/>
                </a:solidFill>
                <a:latin typeface="Arial" pitchFamily="34" charset="0"/>
                <a:ea typeface="Calibri" pitchFamily="34" charset="0"/>
                <a:cs typeface="Arial" pitchFamily="34" charset="0"/>
              </a:rPr>
              <a:t>Sottomisura 16.1 - Sostegno alla creazione e al funzionamento di Gruppi Operativi del PEI  Azione 2 “Finanziamento dei Gruppi Operativi</a:t>
            </a:r>
            <a:r>
              <a:rPr lang="it-IT" sz="800" b="1" dirty="0">
                <a:solidFill>
                  <a:srgbClr val="92D050"/>
                </a:solidFill>
                <a:latin typeface="Arial" pitchFamily="34" charset="0"/>
                <a:ea typeface="Calibri" pitchFamily="34" charset="0"/>
                <a:cs typeface="Arial" pitchFamily="34" charset="0"/>
              </a:rPr>
              <a:t>”</a:t>
            </a:r>
          </a:p>
          <a:p>
            <a:pPr fontAlgn="base">
              <a:spcBef>
                <a:spcPct val="0"/>
              </a:spcBef>
              <a:spcAft>
                <a:spcPct val="0"/>
              </a:spcAft>
            </a:pPr>
            <a:r>
              <a:rPr lang="it-IT" sz="400" b="1" dirty="0">
                <a:solidFill>
                  <a:srgbClr val="92D050"/>
                </a:solidFill>
                <a:latin typeface="Garamond" pitchFamily="18" charset="0"/>
                <a:ea typeface="Calibri" pitchFamily="34" charset="0"/>
                <a:cs typeface="Verdana" pitchFamily="34" charset="0"/>
              </a:rPr>
              <a:t> </a:t>
            </a:r>
          </a:p>
          <a:p>
            <a:pPr fontAlgn="base">
              <a:spcBef>
                <a:spcPct val="0"/>
              </a:spcBef>
              <a:spcAft>
                <a:spcPct val="0"/>
              </a:spcAft>
            </a:pPr>
            <a:r>
              <a:rPr lang="it-IT" sz="400" dirty="0">
                <a:solidFill>
                  <a:srgbClr val="92D050"/>
                </a:solidFill>
                <a:latin typeface="Arial" pitchFamily="34" charset="0"/>
                <a:cs typeface="Arial" pitchFamily="34" charset="0"/>
              </a:rPr>
              <a:t>FEASR - Fondo europeo agricolo per lo sviluppo rurale: l’Europa investe nelle zone rurali</a:t>
            </a:r>
            <a:endParaRPr lang="it-IT" sz="400" b="1" dirty="0">
              <a:solidFill>
                <a:srgbClr val="92D050"/>
              </a:solidFill>
              <a:latin typeface="Arial" pitchFamily="34" charset="0"/>
              <a:ea typeface="Calibri" pitchFamily="34" charset="0"/>
              <a:cs typeface="Arial"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4" t="78219" r="6001" b="7765"/>
          <a:stretch/>
        </p:blipFill>
        <p:spPr bwMode="auto">
          <a:xfrm>
            <a:off x="0" y="6356067"/>
            <a:ext cx="9143999" cy="57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sellaDiTesto 9"/>
          <p:cNvSpPr txBox="1"/>
          <p:nvPr/>
        </p:nvSpPr>
        <p:spPr>
          <a:xfrm>
            <a:off x="-1452" y="159575"/>
            <a:ext cx="9091636" cy="1877437"/>
          </a:xfrm>
          <a:prstGeom prst="rect">
            <a:avLst/>
          </a:prstGeom>
          <a:noFill/>
        </p:spPr>
        <p:txBody>
          <a:bodyPr wrap="square" rtlCol="0">
            <a:spAutoFit/>
          </a:bodyPr>
          <a:lstStyle/>
          <a:p>
            <a:pPr algn="r"/>
            <a:r>
              <a:rPr lang="it-IT" dirty="0">
                <a:solidFill>
                  <a:srgbClr val="00B050"/>
                </a:solidFill>
                <a:latin typeface="Founders Grotesk X-Cond Reg" pitchFamily="34" charset="0"/>
              </a:rPr>
              <a:t> IL PROGETTO:</a:t>
            </a:r>
          </a:p>
          <a:p>
            <a:pPr algn="r"/>
            <a:r>
              <a:rPr lang="it-IT" dirty="0">
                <a:solidFill>
                  <a:srgbClr val="00B050"/>
                </a:solidFill>
                <a:latin typeface="Founders Grotesk X-Cond Reg" pitchFamily="34" charset="0"/>
              </a:rPr>
              <a:t>«TRASFERIMENTO E DATTAMENTO DEL MODELLO AGRICOLO BIOLOGICO CONSERVATIVO NEI SISTEMI COLTURALI MARCHIGIANI»</a:t>
            </a:r>
          </a:p>
          <a:p>
            <a:pPr algn="r"/>
            <a:endParaRPr lang="it-IT" sz="2000" b="1" dirty="0"/>
          </a:p>
          <a:p>
            <a:pPr algn="r"/>
            <a:r>
              <a:rPr lang="it-IT" sz="2000" b="1" dirty="0"/>
              <a:t>ORGANIZZAZIONE ATTIVITA’</a:t>
            </a:r>
          </a:p>
          <a:p>
            <a:pPr algn="r"/>
            <a:endParaRPr lang="it-IT" sz="2000" b="1" dirty="0"/>
          </a:p>
          <a:p>
            <a:pPr algn="r"/>
            <a:r>
              <a:rPr lang="it-IT" sz="2000" b="1" dirty="0"/>
              <a:t>  </a:t>
            </a:r>
          </a:p>
        </p:txBody>
      </p:sp>
      <p:cxnSp>
        <p:nvCxnSpPr>
          <p:cNvPr id="12" name="Connettore 1 11"/>
          <p:cNvCxnSpPr/>
          <p:nvPr/>
        </p:nvCxnSpPr>
        <p:spPr>
          <a:xfrm>
            <a:off x="35496" y="836712"/>
            <a:ext cx="9091636"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2" name="Diagramma 1"/>
          <p:cNvGraphicFramePr/>
          <p:nvPr>
            <p:extLst>
              <p:ext uri="{D42A27DB-BD31-4B8C-83A1-F6EECF244321}">
                <p14:modId xmlns:p14="http://schemas.microsoft.com/office/powerpoint/2010/main" val="3692198070"/>
              </p:ext>
            </p:extLst>
          </p:nvPr>
        </p:nvGraphicFramePr>
        <p:xfrm>
          <a:off x="1115616" y="1484784"/>
          <a:ext cx="7344816"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0824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1813</TotalTime>
  <Words>1786</Words>
  <Application>Microsoft Office PowerPoint</Application>
  <PresentationFormat>Presentazione su schermo (4:3)</PresentationFormat>
  <Paragraphs>290</Paragraphs>
  <Slides>10</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10</vt:i4>
      </vt:variant>
    </vt:vector>
  </HeadingPairs>
  <TitlesOfParts>
    <vt:vector size="19" baseType="lpstr">
      <vt:lpstr>Arial</vt:lpstr>
      <vt:lpstr>Bookman Old Style</vt:lpstr>
      <vt:lpstr>Calibri</vt:lpstr>
      <vt:lpstr>Cambria Math</vt:lpstr>
      <vt:lpstr>Founders Grotesk X-Cond Reg</vt:lpstr>
      <vt:lpstr>Garamond</vt:lpstr>
      <vt:lpstr>PF Reminder Pro</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Tramontano</dc:creator>
  <cp:lastModifiedBy>Alessandro Tramontano</cp:lastModifiedBy>
  <cp:revision>74</cp:revision>
  <dcterms:created xsi:type="dcterms:W3CDTF">2019-09-10T15:01:51Z</dcterms:created>
  <dcterms:modified xsi:type="dcterms:W3CDTF">2022-12-07T06:03:36Z</dcterms:modified>
</cp:coreProperties>
</file>