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18" r:id="rId3"/>
    <p:sldId id="284" r:id="rId4"/>
    <p:sldId id="287" r:id="rId5"/>
    <p:sldId id="291" r:id="rId6"/>
    <p:sldId id="288" r:id="rId7"/>
    <p:sldId id="322" r:id="rId8"/>
    <p:sldId id="289" r:id="rId9"/>
    <p:sldId id="290" r:id="rId10"/>
    <p:sldId id="283" r:id="rId11"/>
    <p:sldId id="321" r:id="rId12"/>
    <p:sldId id="285" r:id="rId13"/>
    <p:sldId id="320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F7E6D-BA76-4E27-AB7C-D77BB661F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05/02/2019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572FE-EC7E-41D0-B6F0-6B4044A6C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Resoconto ITAca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C6E6D-1FC3-4D55-BC75-5AB88B9D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3B0E8-C145-48D4-ABBC-F95670153C3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7493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4950B-380E-4646-8B1A-9E2412B20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05/02/2019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F15A8-CEFA-4052-8CFA-20B8B2AA1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Resoconto ITAca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52EC3-5D23-48BB-B2BC-3BCE5D117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4E8EB-00F5-4CAC-B882-C5EF38C4908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6760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8CE74-47A3-407E-B2FF-64169963D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05/02/2019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B203A-1773-4B8A-A85F-4A423C4AC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Resoconto ITAca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EB579-A263-4569-A70F-08672F165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3198E-9F32-4441-AF7E-2C9E7550C47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2649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62970"/>
            <a:ext cx="7886700" cy="1325563"/>
          </a:xfrm>
        </p:spPr>
        <p:txBody>
          <a:bodyPr/>
          <a:lstStyle>
            <a:lvl1pPr algn="ctr">
              <a:defRPr>
                <a:latin typeface="Bahnschrift Condensed" panose="020B0502040204020203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65681"/>
            <a:ext cx="7886700" cy="3911282"/>
          </a:xfrm>
        </p:spPr>
        <p:txBody>
          <a:bodyPr/>
          <a:lstStyle>
            <a:lvl1pPr>
              <a:defRPr>
                <a:latin typeface="Bahnschrift SemiCondensed" panose="020B0502040204020203" pitchFamily="34" charset="0"/>
              </a:defRPr>
            </a:lvl1pPr>
            <a:lvl2pPr>
              <a:defRPr>
                <a:latin typeface="Bahnschrift SemiCondensed" panose="020B0502040204020203" pitchFamily="34" charset="0"/>
              </a:defRPr>
            </a:lvl2pPr>
            <a:lvl3pPr>
              <a:defRPr>
                <a:latin typeface="Bahnschrift SemiCondensed" panose="020B0502040204020203" pitchFamily="34" charset="0"/>
              </a:defRPr>
            </a:lvl3pPr>
            <a:lvl4pPr>
              <a:defRPr>
                <a:latin typeface="Bahnschrift SemiCondensed" panose="020B0502040204020203" pitchFamily="34" charset="0"/>
              </a:defRPr>
            </a:lvl4pPr>
            <a:lvl5pPr>
              <a:defRPr>
                <a:latin typeface="Bahnschrift SemiCondensed" panose="020B0502040204020203" pitchFamily="34" charset="0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DF068-5940-4302-9999-32E7B4D2D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05/02/2019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EEBCF-B080-464E-AD73-09D19F916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Resoconto ITAca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F2E62-7BD6-4416-A5C5-A9BBE69C8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07897-9BE1-41BD-9B7E-01E55624146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6581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C828B-979B-4601-B27D-44FD2E12B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05/02/2019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82E25-E51A-4A7A-865A-50B1EE00A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Resoconto ITAca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38705-12DD-4BE7-9B0E-F663E6F83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B2AC3-C8DD-4319-9412-E819287A8F7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76243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92961"/>
            <a:ext cx="3886200" cy="408400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92961"/>
            <a:ext cx="3886200" cy="408400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5F6E4A-CE07-4748-AC45-B953BB36B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05/02/2019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CB6C9B-D2CE-4E7B-B286-7B1C6E6BF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Resoconto ITAca 2018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A4BA19-C465-4F5B-ADAB-12538AC7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2DCF-0599-49C5-B2B2-2AACB57A29A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773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12804"/>
            <a:ext cx="7886700" cy="111156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47855"/>
            <a:ext cx="3868340" cy="6909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62240"/>
            <a:ext cx="3868340" cy="332742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2047855"/>
            <a:ext cx="3887391" cy="6909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862240"/>
            <a:ext cx="3887391" cy="332742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8FF766-D8BB-4044-8D8F-7F32AA8347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5092"/>
            <a:ext cx="2057400" cy="3063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05/02/2019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32E60E-DF5D-497D-AF6D-BE8A1D175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15092"/>
            <a:ext cx="3086100" cy="3063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Resoconto ITAca 2018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F62627-3241-4EDB-A6EC-998E61F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15092"/>
            <a:ext cx="2057400" cy="3063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07D52-DD92-4221-A07F-557F129EAAE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2332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8CF1024-5F1A-44D6-B1C1-11A50DD3F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05/02/2019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564C0F-2AD9-4BF7-B8E2-619334C55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Resoconto ITAca 2018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8F648A-E94E-4152-84E7-3962DE68E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45B60-E878-4177-B362-DE9A5269824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0766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B2AC77A-B57D-4626-8A53-3BAB33CD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05/02/2019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004B693-B9D0-4964-A8B5-983E4FD9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Resoconto ITAca 2018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EC7DB3F-6827-4E8C-AB0B-37A940CD6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50DAD-C4FD-4609-9310-E51ADE28EB4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8809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8C2B7D2-DD45-4C77-AE5F-777BC2045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05/02/2019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AEE104-2B5C-4B02-B9A7-0516D75F7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Resoconto ITAca 2018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F4E8A6-BBBD-4D52-8456-8825D15A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2DCBB-E210-4789-A1B9-740C520F8B6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0608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28841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75840"/>
            <a:ext cx="2949178" cy="359314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7B85A4-3E83-4BB0-8AA1-23E17ADB3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05/02/2019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8D5229-E80C-4D1A-9770-9CD37DE3F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Resoconto ITAca 2018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B70C05-35E7-4FDA-A81A-6303CA898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38010-3C82-4BE5-ADBB-75D3B2518F5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7102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4D4CA01-5E6F-4568-9436-DB6D3990FC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690563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  <a:endParaRPr lang="en-US" altLang="it-IT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6D4102D-D927-485E-880A-F61E7A649E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2103442"/>
            <a:ext cx="7886700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Modifica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AECF3-C5F6-44C4-A19A-9DEFA660E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05/02/2019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9823C-24CF-4CAB-82A0-49BBB0306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lumMod val="50000"/>
                  </a:schemeClr>
                </a:solidFill>
                <a:latin typeface="Bahnschrift Condensed" panose="020B0502040204020203" pitchFamily="34" charset="0"/>
              </a:defRPr>
            </a:lvl1pPr>
          </a:lstStyle>
          <a:p>
            <a:pPr>
              <a:defRPr/>
            </a:pPr>
            <a:r>
              <a:rPr lang="it-IT"/>
              <a:t>Resoconto ITAca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46645-D251-43FA-802E-C37E6D338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</a:defRPr>
            </a:lvl1pPr>
          </a:lstStyle>
          <a:p>
            <a:pPr>
              <a:defRPr/>
            </a:pPr>
            <a:fld id="{0E49CB1C-E0DC-43D6-BF1D-6AB29829A2F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4718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Bahnschrift Condensed" panose="020B0502040204020203" pitchFamily="34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ahnschrift Condensed" panose="020B0502040204020203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ahnschrift Condensed" panose="020B0502040204020203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ahnschrift Condensed" panose="020B0502040204020203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ahnschrift Condensed" panose="020B0502040204020203" pitchFamily="34" charset="0"/>
        </a:defRPr>
      </a:lvl5pPr>
      <a:lvl6pPr marL="457189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ahnschrift Condensed" panose="020B0502040204020203" pitchFamily="34" charset="0"/>
        </a:defRPr>
      </a:lvl6pPr>
      <a:lvl7pPr marL="914377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ahnschrift Condensed" panose="020B0502040204020203" pitchFamily="34" charset="0"/>
        </a:defRPr>
      </a:lvl7pPr>
      <a:lvl8pPr marL="1371566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ahnschrift Condensed" panose="020B0502040204020203" pitchFamily="34" charset="0"/>
        </a:defRPr>
      </a:lvl8pPr>
      <a:lvl9pPr marL="1828754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ahnschrift Condensed" panose="020B0502040204020203" pitchFamily="34" charset="0"/>
        </a:defRPr>
      </a:lvl9pPr>
    </p:titleStyle>
    <p:bodyStyle>
      <a:lvl1pPr marL="228594" indent="-22859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hnschrift SemiCondensed" panose="020B0502040204020203" pitchFamily="34" charset="0"/>
          <a:ea typeface="+mn-ea"/>
          <a:cs typeface="+mn-cs"/>
        </a:defRPr>
      </a:lvl1pPr>
      <a:lvl2pPr marL="685783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hnschrift SemiCondensed" panose="020B0502040204020203" pitchFamily="34" charset="0"/>
          <a:ea typeface="+mn-ea"/>
          <a:cs typeface="+mn-cs"/>
        </a:defRPr>
      </a:lvl2pPr>
      <a:lvl3pPr marL="1142971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hnschrift SemiCondensed" panose="020B0502040204020203" pitchFamily="34" charset="0"/>
          <a:ea typeface="+mn-ea"/>
          <a:cs typeface="+mn-cs"/>
        </a:defRPr>
      </a:lvl3pPr>
      <a:lvl4pPr marL="1600160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Bahnschrift SemiCondensed" panose="020B0502040204020203" pitchFamily="34" charset="0"/>
          <a:ea typeface="+mn-ea"/>
          <a:cs typeface="+mn-cs"/>
        </a:defRPr>
      </a:lvl4pPr>
      <a:lvl5pPr marL="2057349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Bahnschrift SemiCondensed" panose="020B0502040204020203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eip/agriculture/en/find-connect/projects/itaca-innovazione-tecnologica-e-ambientale-la" TargetMode="External"/><Relationship Id="rId3" Type="http://schemas.openxmlformats.org/officeDocument/2006/relationships/hyperlink" Target="http://www.itacaviticulture.com/" TargetMode="External"/><Relationship Id="rId7" Type="http://schemas.openxmlformats.org/officeDocument/2006/relationships/hyperlink" Target="https://www.coffele.it/diconodinoi/#press" TargetMode="Externa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secco.it/it/itaca-innovazione-tecnologica-e-ambientale-per-la-gestione-dei-trattamenti-nella-viticoltura-eroica/" TargetMode="External"/><Relationship Id="rId5" Type="http://schemas.openxmlformats.org/officeDocument/2006/relationships/hyperlink" Target="http://www.ilsoave.com/consorzio-soave-partner-progetto-itaca/" TargetMode="External"/><Relationship Id="rId4" Type="http://schemas.openxmlformats.org/officeDocument/2006/relationships/hyperlink" Target="https://www.dafnae.unipd.it/ricerca/progetti-di-ricerca/ita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itaca-progetto-178976174/" TargetMode="External"/><Relationship Id="rId2" Type="http://schemas.openxmlformats.org/officeDocument/2006/relationships/hyperlink" Target="https://www.youtube.com/watch?v=9bGB1rSGzu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hyperlink" Target="https://www.youtube.com/watch?time_continue=7&amp;v=E-kCpNNFG0s&amp;feature=emb_logo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terurale.it/flex/cm/pages/ServeBLOB.php/L/IT/IDPagina/1822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hyperlink" Target="https://www.reterurale.it/flex/cm/pages/ServeBLOB.php/L/IT/IDPagina/1877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ottotitolo 2">
            <a:extLst>
              <a:ext uri="{FF2B5EF4-FFF2-40B4-BE49-F238E27FC236}">
                <a16:creationId xmlns:a16="http://schemas.microsoft.com/office/drawing/2014/main" id="{3CAAD34A-7EBD-4344-82CF-B66E551A298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4233863"/>
            <a:ext cx="6858000" cy="939386"/>
          </a:xfrm>
        </p:spPr>
        <p:txBody>
          <a:bodyPr anchor="ctr"/>
          <a:lstStyle/>
          <a:p>
            <a:pPr eaLnBrk="1" hangingPunct="1"/>
            <a:r>
              <a:rPr lang="it-IT" altLang="it-IT" dirty="0"/>
              <a:t>Zoom Meeting - 01/12/2020</a:t>
            </a:r>
          </a:p>
        </p:txBody>
      </p:sp>
      <p:pic>
        <p:nvPicPr>
          <p:cNvPr id="4099" name="Immagine 12" descr="Logo ITAca.png">
            <a:extLst>
              <a:ext uri="{FF2B5EF4-FFF2-40B4-BE49-F238E27FC236}">
                <a16:creationId xmlns:a16="http://schemas.microsoft.com/office/drawing/2014/main" id="{05F5EA91-8406-4598-8941-7269D60322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6516" y="1027116"/>
            <a:ext cx="3990975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Immagine 2">
            <a:extLst>
              <a:ext uri="{FF2B5EF4-FFF2-40B4-BE49-F238E27FC236}">
                <a16:creationId xmlns:a16="http://schemas.microsoft.com/office/drawing/2014/main" id="{072D7877-B952-4208-815E-DC4A98CD0D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39" y="5940428"/>
            <a:ext cx="78978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itolo 1">
            <a:extLst>
              <a:ext uri="{FF2B5EF4-FFF2-40B4-BE49-F238E27FC236}">
                <a16:creationId xmlns:a16="http://schemas.microsoft.com/office/drawing/2014/main" id="{631D150E-82AD-4CF0-B6BC-00BFEC8A098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600325"/>
            <a:ext cx="7772400" cy="1614488"/>
          </a:xfrm>
        </p:spPr>
        <p:txBody>
          <a:bodyPr anchor="ctr"/>
          <a:lstStyle/>
          <a:p>
            <a:pPr eaLnBrk="1" hangingPunct="1"/>
            <a:r>
              <a:rPr lang="it-IT" altLang="it-IT" dirty="0"/>
              <a:t>Resoconto Attività 2020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32DD09-C88A-4F16-B920-FBA12A380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7685"/>
            <a:ext cx="7886700" cy="1325563"/>
          </a:xfrm>
        </p:spPr>
        <p:txBody>
          <a:bodyPr/>
          <a:lstStyle/>
          <a:p>
            <a:r>
              <a:rPr lang="it-IT" dirty="0"/>
              <a:t>Disseminazione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BCF89F-68D2-4E68-8DD4-87FA6E0B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0011"/>
            <a:ext cx="8362950" cy="3911282"/>
          </a:xfrm>
        </p:spPr>
        <p:txBody>
          <a:bodyPr/>
          <a:lstStyle/>
          <a:p>
            <a:pPr marL="457189" lvl="1" indent="0">
              <a:buNone/>
            </a:pPr>
            <a:r>
              <a:rPr lang="it-IT" b="1" dirty="0"/>
              <a:t>EVENTI A CUI </a:t>
            </a:r>
            <a:r>
              <a:rPr lang="it-IT" b="1" dirty="0" err="1"/>
              <a:t>ITAca</a:t>
            </a:r>
            <a:r>
              <a:rPr lang="it-IT" b="1" dirty="0"/>
              <a:t>  HA PARTECIPATO</a:t>
            </a:r>
          </a:p>
          <a:p>
            <a:pPr marL="457189" lvl="1" indent="0">
              <a:buNone/>
            </a:pPr>
            <a:endParaRPr lang="it-IT" sz="1400" dirty="0"/>
          </a:p>
          <a:p>
            <a:pPr lvl="1"/>
            <a:r>
              <a:rPr lang="it-IT" sz="2800" dirty="0"/>
              <a:t>22/05/2018: </a:t>
            </a:r>
            <a:r>
              <a:rPr lang="it-IT" sz="2800" dirty="0" err="1"/>
              <a:t>ITAca</a:t>
            </a:r>
            <a:r>
              <a:rPr lang="it-IT" sz="2800" dirty="0"/>
              <a:t> al Workshop "Nuovi prodotti ed efficienza produttiva: i Gruppi Operativi a confronto,  Mestre (VE)</a:t>
            </a:r>
          </a:p>
          <a:p>
            <a:pPr lvl="1"/>
            <a:r>
              <a:rPr lang="it-IT" sz="2800" dirty="0"/>
              <a:t>24/06/18: ITAca a Soave Preview;</a:t>
            </a:r>
          </a:p>
          <a:p>
            <a:pPr lvl="1"/>
            <a:r>
              <a:rPr lang="it-IT" sz="2800" dirty="0"/>
              <a:t>16/04/18: ITAca al Vinitaly;</a:t>
            </a:r>
          </a:p>
          <a:p>
            <a:pPr lvl="1"/>
            <a:r>
              <a:rPr lang="it-IT" sz="2800" dirty="0"/>
              <a:t>29/11/18: ITAca ad Expo RIVE (PN);</a:t>
            </a:r>
          </a:p>
          <a:p>
            <a:pPr lvl="1"/>
            <a:r>
              <a:rPr lang="it-IT" sz="2800" dirty="0"/>
              <a:t>09/01/19: Confronto con altri esempi di impianto fisso presso il centro sperimentale di Laimburg;</a:t>
            </a:r>
          </a:p>
          <a:p>
            <a:pPr marL="457189" lvl="1" indent="0">
              <a:buNone/>
            </a:pP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193C08-91A8-4257-8BF5-E41857BEA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07897-9BE1-41BD-9B7E-01E556241466}" type="slidenum">
              <a:rPr lang="it-IT" altLang="it-IT" smtClean="0"/>
              <a:pPr>
                <a:defRPr/>
              </a:pPr>
              <a:t>10</a:t>
            </a:fld>
            <a:endParaRPr lang="it-IT" altLang="it-IT"/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071827D8-19DD-FF4E-8C85-DA4F77350B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4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it-IT" altLang="it-IT" dirty="0"/>
              <a:t>01/12/2020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E05506CB-3C24-C648-B028-A4C641A7C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it-IT" dirty="0"/>
              <a:t>Resoconto </a:t>
            </a:r>
            <a:r>
              <a:rPr lang="it-IT" dirty="0" err="1"/>
              <a:t>ITAca</a:t>
            </a:r>
            <a:r>
              <a:rPr lang="it-IT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47695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32DD09-C88A-4F16-B920-FBA12A380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7685"/>
            <a:ext cx="7886700" cy="1325563"/>
          </a:xfrm>
        </p:spPr>
        <p:txBody>
          <a:bodyPr/>
          <a:lstStyle/>
          <a:p>
            <a:r>
              <a:rPr lang="it-IT" dirty="0"/>
              <a:t>Disseminazione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BCF89F-68D2-4E68-8DD4-87FA6E0B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86960"/>
            <a:ext cx="8837364" cy="3911282"/>
          </a:xfrm>
        </p:spPr>
        <p:txBody>
          <a:bodyPr/>
          <a:lstStyle/>
          <a:p>
            <a:pPr marL="457189" lvl="1" indent="0">
              <a:buNone/>
            </a:pPr>
            <a:r>
              <a:rPr lang="it-IT" b="1" dirty="0"/>
              <a:t>EVENTI A CUI </a:t>
            </a:r>
            <a:r>
              <a:rPr lang="it-IT" b="1" dirty="0" err="1"/>
              <a:t>ITAca</a:t>
            </a:r>
            <a:r>
              <a:rPr lang="it-IT" b="1" dirty="0"/>
              <a:t>  HA PARTECIPATO</a:t>
            </a:r>
          </a:p>
          <a:p>
            <a:pPr marL="457189" lvl="1" indent="0">
              <a:buNone/>
            </a:pPr>
            <a:endParaRPr lang="it-IT" sz="1400" dirty="0"/>
          </a:p>
          <a:p>
            <a:pPr lvl="1"/>
            <a:r>
              <a:rPr lang="it-IT" sz="2800" dirty="0"/>
              <a:t>07/04/2019 – 10/04/2019: </a:t>
            </a:r>
            <a:r>
              <a:rPr lang="it-IT" sz="2800" dirty="0" err="1"/>
              <a:t>ITAca</a:t>
            </a:r>
            <a:r>
              <a:rPr lang="it-IT" sz="2800" dirty="0"/>
              <a:t> a </a:t>
            </a:r>
            <a:r>
              <a:rPr lang="it-IT" sz="2800" dirty="0" err="1"/>
              <a:t>Vinitaly</a:t>
            </a:r>
            <a:r>
              <a:rPr lang="it-IT" sz="2800" dirty="0"/>
              <a:t> 2019 ;</a:t>
            </a:r>
          </a:p>
          <a:p>
            <a:pPr lvl="1"/>
            <a:r>
              <a:rPr lang="it-IT" sz="2800" dirty="0"/>
              <a:t>21/05/2019 – 23/05/2019: </a:t>
            </a:r>
            <a:r>
              <a:rPr lang="it-IT" sz="2800" dirty="0" err="1"/>
              <a:t>ITAca</a:t>
            </a:r>
            <a:r>
              <a:rPr lang="it-IT" sz="2800" dirty="0"/>
              <a:t> a ENOFORUM 2019</a:t>
            </a:r>
          </a:p>
          <a:p>
            <a:pPr lvl="1"/>
            <a:r>
              <a:rPr lang="it-IT" sz="2800" dirty="0"/>
              <a:t>25/07/2019: Primo Field </a:t>
            </a:r>
            <a:r>
              <a:rPr lang="it-IT" sz="2800" dirty="0" err="1"/>
              <a:t>Day</a:t>
            </a:r>
            <a:r>
              <a:rPr lang="it-IT" sz="2800" dirty="0"/>
              <a:t> Progetto </a:t>
            </a:r>
            <a:r>
              <a:rPr lang="it-IT" sz="2800" dirty="0" err="1"/>
              <a:t>ITAca</a:t>
            </a:r>
            <a:endParaRPr lang="it-IT" sz="2800" dirty="0"/>
          </a:p>
          <a:p>
            <a:pPr lvl="1"/>
            <a:r>
              <a:rPr lang="it-IT" sz="2800" b="1" dirty="0"/>
              <a:t>28/07/2020: Secondo Field </a:t>
            </a:r>
            <a:r>
              <a:rPr lang="it-IT" sz="2800" b="1" dirty="0" err="1"/>
              <a:t>Day</a:t>
            </a:r>
            <a:r>
              <a:rPr lang="it-IT" sz="2800" b="1" dirty="0"/>
              <a:t> Progetto </a:t>
            </a:r>
            <a:r>
              <a:rPr lang="it-IT" sz="2800" b="1" dirty="0" err="1"/>
              <a:t>ITAca</a:t>
            </a:r>
            <a:endParaRPr lang="it-IT" sz="2800" b="1" dirty="0"/>
          </a:p>
          <a:p>
            <a:pPr marL="457189" lvl="1" indent="0">
              <a:buNone/>
            </a:pPr>
            <a:endParaRPr lang="it-IT" sz="2800" dirty="0"/>
          </a:p>
          <a:p>
            <a:pPr marL="457189" lvl="1" indent="0">
              <a:buNone/>
            </a:pP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193C08-91A8-4257-8BF5-E41857BEA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07897-9BE1-41BD-9B7E-01E556241466}" type="slidenum">
              <a:rPr lang="it-IT" altLang="it-IT" smtClean="0"/>
              <a:pPr>
                <a:defRPr/>
              </a:pPr>
              <a:t>11</a:t>
            </a:fld>
            <a:endParaRPr lang="it-IT" alt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66E127E-4772-1D4E-B87A-246BBB0482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968" y="4044992"/>
            <a:ext cx="3966072" cy="208497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CC61E12-8CF9-1247-A996-59F24D6518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315" y="4027894"/>
            <a:ext cx="1652635" cy="2119168"/>
          </a:xfrm>
          <a:prstGeom prst="rect">
            <a:avLst/>
          </a:prstGeom>
        </p:spPr>
      </p:pic>
      <p:sp>
        <p:nvSpPr>
          <p:cNvPr id="9" name="Segnaposto data 3">
            <a:extLst>
              <a:ext uri="{FF2B5EF4-FFF2-40B4-BE49-F238E27FC236}">
                <a16:creationId xmlns:a16="http://schemas.microsoft.com/office/drawing/2014/main" id="{EE732F3C-1746-184F-BB41-55439E96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4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it-IT" altLang="it-IT" dirty="0"/>
              <a:t>01/12/2020</a:t>
            </a:r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A7873FF7-D3DE-F84D-9A5F-5978CF231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it-IT" dirty="0"/>
              <a:t>Resoconto </a:t>
            </a:r>
            <a:r>
              <a:rPr lang="it-IT" dirty="0" err="1"/>
              <a:t>ITAca</a:t>
            </a:r>
            <a:r>
              <a:rPr lang="it-IT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71483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32DD09-C88A-4F16-B920-FBA12A380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9104"/>
            <a:ext cx="7886700" cy="1325563"/>
          </a:xfrm>
        </p:spPr>
        <p:txBody>
          <a:bodyPr/>
          <a:lstStyle/>
          <a:p>
            <a:r>
              <a:rPr lang="it-IT" dirty="0"/>
              <a:t>Disseminazione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193C08-91A8-4257-8BF5-E41857BEA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07897-9BE1-41BD-9B7E-01E556241466}" type="slidenum">
              <a:rPr lang="it-IT" altLang="it-IT" smtClean="0"/>
              <a:pPr>
                <a:defRPr/>
              </a:pPr>
              <a:t>12</a:t>
            </a:fld>
            <a:endParaRPr lang="it-IT" altLang="it-IT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92900CCE-9E95-394E-A353-8FD52D439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3359"/>
            <a:ext cx="7886700" cy="3911282"/>
          </a:xfrm>
        </p:spPr>
        <p:txBody>
          <a:bodyPr/>
          <a:lstStyle/>
          <a:p>
            <a:pPr marL="0" indent="0">
              <a:buNone/>
            </a:pPr>
            <a:r>
              <a:rPr lang="it-IT" sz="1800" b="1" dirty="0"/>
              <a:t>Quadro riassuntivo delle azioni di trasferimento previste nel </a:t>
            </a:r>
            <a:r>
              <a:rPr lang="it-IT" sz="1800" b="1" dirty="0" err="1"/>
              <a:t>PA.GO</a:t>
            </a:r>
            <a:r>
              <a:rPr lang="it-IT" sz="1800" b="1" dirty="0"/>
              <a:t>.</a:t>
            </a: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478F7AFA-711B-C947-9EC3-5F6E762836AD}"/>
              </a:ext>
            </a:extLst>
          </p:cNvPr>
          <p:cNvGraphicFramePr>
            <a:graphicFrameLocks noGrp="1"/>
          </p:cNvGraphicFramePr>
          <p:nvPr/>
        </p:nvGraphicFramePr>
        <p:xfrm>
          <a:off x="734291" y="1884218"/>
          <a:ext cx="7781061" cy="4472137"/>
        </p:xfrm>
        <a:graphic>
          <a:graphicData uri="http://schemas.openxmlformats.org/drawingml/2006/table">
            <a:tbl>
              <a:tblPr/>
              <a:tblGrid>
                <a:gridCol w="2620661">
                  <a:extLst>
                    <a:ext uri="{9D8B030D-6E8A-4147-A177-3AD203B41FA5}">
                      <a16:colId xmlns:a16="http://schemas.microsoft.com/office/drawing/2014/main" val="2427211194"/>
                    </a:ext>
                  </a:extLst>
                </a:gridCol>
                <a:gridCol w="540007">
                  <a:extLst>
                    <a:ext uri="{9D8B030D-6E8A-4147-A177-3AD203B41FA5}">
                      <a16:colId xmlns:a16="http://schemas.microsoft.com/office/drawing/2014/main" val="1206523596"/>
                    </a:ext>
                  </a:extLst>
                </a:gridCol>
                <a:gridCol w="546229">
                  <a:extLst>
                    <a:ext uri="{9D8B030D-6E8A-4147-A177-3AD203B41FA5}">
                      <a16:colId xmlns:a16="http://schemas.microsoft.com/office/drawing/2014/main" val="3214579107"/>
                    </a:ext>
                  </a:extLst>
                </a:gridCol>
                <a:gridCol w="652052">
                  <a:extLst>
                    <a:ext uri="{9D8B030D-6E8A-4147-A177-3AD203B41FA5}">
                      <a16:colId xmlns:a16="http://schemas.microsoft.com/office/drawing/2014/main" val="334805647"/>
                    </a:ext>
                  </a:extLst>
                </a:gridCol>
                <a:gridCol w="561793">
                  <a:extLst>
                    <a:ext uri="{9D8B030D-6E8A-4147-A177-3AD203B41FA5}">
                      <a16:colId xmlns:a16="http://schemas.microsoft.com/office/drawing/2014/main" val="570122213"/>
                    </a:ext>
                  </a:extLst>
                </a:gridCol>
                <a:gridCol w="560237">
                  <a:extLst>
                    <a:ext uri="{9D8B030D-6E8A-4147-A177-3AD203B41FA5}">
                      <a16:colId xmlns:a16="http://schemas.microsoft.com/office/drawing/2014/main" val="3692644403"/>
                    </a:ext>
                  </a:extLst>
                </a:gridCol>
                <a:gridCol w="575799">
                  <a:extLst>
                    <a:ext uri="{9D8B030D-6E8A-4147-A177-3AD203B41FA5}">
                      <a16:colId xmlns:a16="http://schemas.microsoft.com/office/drawing/2014/main" val="2742637997"/>
                    </a:ext>
                  </a:extLst>
                </a:gridCol>
                <a:gridCol w="617817">
                  <a:extLst>
                    <a:ext uri="{9D8B030D-6E8A-4147-A177-3AD203B41FA5}">
                      <a16:colId xmlns:a16="http://schemas.microsoft.com/office/drawing/2014/main" val="3353020239"/>
                    </a:ext>
                  </a:extLst>
                </a:gridCol>
                <a:gridCol w="546229">
                  <a:extLst>
                    <a:ext uri="{9D8B030D-6E8A-4147-A177-3AD203B41FA5}">
                      <a16:colId xmlns:a16="http://schemas.microsoft.com/office/drawing/2014/main" val="2904754296"/>
                    </a:ext>
                  </a:extLst>
                </a:gridCol>
                <a:gridCol w="560237">
                  <a:extLst>
                    <a:ext uri="{9D8B030D-6E8A-4147-A177-3AD203B41FA5}">
                      <a16:colId xmlns:a16="http://schemas.microsoft.com/office/drawing/2014/main" val="2360648166"/>
                    </a:ext>
                  </a:extLst>
                </a:gridCol>
              </a:tblGrid>
              <a:tr h="1501617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r>
                        <a:rPr lang="it-IT" sz="800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it-IT" sz="11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Aziende agricole e tecnici del settore vitivinicolo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GO italiani focalizzati sul settore viticolo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Istituti agrari, università 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  <a:p>
                      <a:pPr marL="36195" marR="36195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e centri di ricerca 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  <a:p>
                      <a:pPr marL="36195" marR="36195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(italiani e stranieri)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Aziende agricole e tecnici del settore vitivinicolo di altri stati europei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GO focalizzati sul settore vitivinicolo di altri Stati europei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Stampa di settore 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  <a:p>
                      <a:pPr marL="36195" marR="36195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(italiana e straniera)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eaLnBrk="0" hangingPunct="0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Piattaforma PEI-AGRI, </a:t>
                      </a:r>
                      <a:r>
                        <a:rPr lang="it-IT" sz="8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Thematic</a:t>
                      </a:r>
                      <a:r>
                        <a:rPr lang="it-IT" sz="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Networks e </a:t>
                      </a:r>
                      <a:r>
                        <a:rPr lang="it-IT" sz="8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Multiactor</a:t>
                      </a:r>
                      <a:r>
                        <a:rPr lang="it-IT" sz="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it-IT" sz="8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project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Operatori commerciali,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Operatori commerciali,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542669"/>
                  </a:ext>
                </a:extLst>
              </a:tr>
              <a:tr h="297052">
                <a:tc>
                  <a:txBody>
                    <a:bodyPr/>
                    <a:lstStyle/>
                    <a:p>
                      <a:pPr marL="36195" marR="36195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Sito web di progetto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IT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IT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IT-EN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EN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EN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 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EN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IT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EN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505286"/>
                  </a:ext>
                </a:extLst>
              </a:tr>
              <a:tr h="297052">
                <a:tc>
                  <a:txBody>
                    <a:bodyPr/>
                    <a:lstStyle/>
                    <a:p>
                      <a:pPr marL="36195" marR="36195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Workshop con visita in campo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IT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it-IT" sz="8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it-IT" sz="1100" kern="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it-IT" sz="8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it-IT" sz="1100" kern="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it-IT" sz="8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it-IT" sz="1100" kern="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it-IT" sz="8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it-IT" sz="1100" kern="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it-IT" sz="8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IT</a:t>
                      </a:r>
                      <a:endParaRPr lang="it-IT" sz="1100" kern="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it-IT" sz="8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it-IT" sz="1100" kern="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 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it-IT" sz="8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it-IT" sz="1100" kern="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529525"/>
                  </a:ext>
                </a:extLst>
              </a:tr>
              <a:tr h="297052">
                <a:tc>
                  <a:txBody>
                    <a:bodyPr/>
                    <a:lstStyle/>
                    <a:p>
                      <a:pPr marL="36195" marR="36195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Partecipazione a convegni seminari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it-IT" sz="8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IT</a:t>
                      </a:r>
                      <a:endParaRPr lang="it-IT" sz="1100" kern="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IT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IT-EN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EN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EN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IT-EN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EN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it-IT" sz="8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it-IT" sz="1100" kern="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it-IT" sz="8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it-IT" sz="1100" kern="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091411"/>
                  </a:ext>
                </a:extLst>
              </a:tr>
              <a:tr h="297052">
                <a:tc>
                  <a:txBody>
                    <a:bodyPr/>
                    <a:lstStyle/>
                    <a:p>
                      <a:pPr marL="36195" marR="36195" eaLnBrk="0" hangingPunct="0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Partecipazione a fiere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it-IT" sz="8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IT</a:t>
                      </a:r>
                      <a:endParaRPr lang="it-IT" sz="1100" kern="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it-IT" sz="8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IT</a:t>
                      </a:r>
                      <a:endParaRPr lang="it-IT" sz="1100" kern="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it-IT" sz="8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it-IT" sz="1100" kern="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it-IT" sz="8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EN</a:t>
                      </a:r>
                      <a:endParaRPr lang="it-IT" sz="1100" kern="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it-IT" sz="8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EN</a:t>
                      </a:r>
                      <a:endParaRPr lang="it-IT" sz="1100" kern="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it-IT" sz="8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IT-EN</a:t>
                      </a:r>
                      <a:endParaRPr lang="it-IT" sz="1100" kern="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it-IT" sz="8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it-IT" sz="1100" kern="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IT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EN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934453"/>
                  </a:ext>
                </a:extLst>
              </a:tr>
              <a:tr h="297052">
                <a:tc>
                  <a:txBody>
                    <a:bodyPr/>
                    <a:lstStyle/>
                    <a:p>
                      <a:pPr marL="36195" marR="36195" eaLnBrk="0" hangingPunct="0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Produzione di materiale informativo sul progetto e sui risultati raggiunti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IT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IT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IT-EN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EN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EN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IT-EN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EN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IT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EN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2835976"/>
                  </a:ext>
                </a:extLst>
              </a:tr>
              <a:tr h="297052">
                <a:tc>
                  <a:txBody>
                    <a:bodyPr/>
                    <a:lstStyle/>
                    <a:p>
                      <a:pPr marL="36195" marR="36195" eaLnBrk="0" hangingPunct="0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Video on-line 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IT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IT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IT-EN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EN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EN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 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EN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it-IT" sz="8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it-IT" sz="1100" kern="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it-IT" sz="8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it-IT" sz="1100" kern="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55044"/>
                  </a:ext>
                </a:extLst>
              </a:tr>
              <a:tr h="297052">
                <a:tc>
                  <a:txBody>
                    <a:bodyPr/>
                    <a:lstStyle/>
                    <a:p>
                      <a:pPr marL="36195" marR="36195" eaLnBrk="0" hangingPunct="0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Newsletter 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IT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IT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IT-EN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EN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EN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IT-EN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EN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it-IT" sz="8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it-IT" sz="1100" kern="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it-IT" sz="8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it-IT" sz="1100" kern="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040813"/>
                  </a:ext>
                </a:extLst>
              </a:tr>
              <a:tr h="297052">
                <a:tc>
                  <a:txBody>
                    <a:bodyPr/>
                    <a:lstStyle/>
                    <a:p>
                      <a:pPr marL="36195" marR="36195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Pubblicazione di articoli a carattere tecnico 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it-IT" sz="8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IT</a:t>
                      </a:r>
                      <a:endParaRPr lang="it-IT" sz="1100" kern="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IT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 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EN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EN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 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EN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it-IT" sz="8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it-IT" sz="1100" kern="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it-IT" sz="8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it-IT" sz="1100" kern="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872011"/>
                  </a:ext>
                </a:extLst>
              </a:tr>
              <a:tr h="297052">
                <a:tc>
                  <a:txBody>
                    <a:bodyPr/>
                    <a:lstStyle/>
                    <a:p>
                      <a:pPr marL="36195" marR="36195" eaLnBrk="0" hangingPunct="0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Pubblicazioni scientifiche 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it-IT" sz="8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it-IT" sz="1100" kern="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IT-EN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it-IT" sz="8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IT-EN</a:t>
                      </a:r>
                      <a:endParaRPr lang="it-IT" sz="1100" kern="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it-IT" sz="8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it-IT" sz="1100" kern="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 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IT-EN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 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it-IT" sz="8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it-IT" sz="1100" kern="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it-IT" sz="8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it-IT" sz="1100" kern="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532799"/>
                  </a:ext>
                </a:extLst>
              </a:tr>
              <a:tr h="297052">
                <a:tc>
                  <a:txBody>
                    <a:bodyPr/>
                    <a:lstStyle/>
                    <a:p>
                      <a:pPr marL="36195" marR="36195" eaLnBrk="0" hangingPunct="0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Integrazione rete PEI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it-IT" sz="8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it-IT" sz="1100" kern="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IT-EN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it-IT" sz="8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it-IT" sz="1100" kern="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it-IT" sz="8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it-IT" sz="1100" kern="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EN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 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EN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it-IT" sz="800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it-IT" sz="1100" kern="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it-IT" sz="8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it-IT" sz="11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487433"/>
                  </a:ext>
                </a:extLst>
              </a:tr>
            </a:tbl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5D26625-BD05-F941-8269-81A8EE289832}"/>
              </a:ext>
            </a:extLst>
          </p:cNvPr>
          <p:cNvSpPr txBox="1"/>
          <p:nvPr/>
        </p:nvSpPr>
        <p:spPr>
          <a:xfrm>
            <a:off x="1773382" y="3274400"/>
            <a:ext cx="1094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8D3174E-EE50-0D43-A3F9-A00EE35DBBEB}"/>
              </a:ext>
            </a:extLst>
          </p:cNvPr>
          <p:cNvSpPr txBox="1"/>
          <p:nvPr/>
        </p:nvSpPr>
        <p:spPr>
          <a:xfrm>
            <a:off x="1773382" y="3429000"/>
            <a:ext cx="4652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it-IT" sz="1100" dirty="0">
                <a:solidFill>
                  <a:srgbClr val="FF0000"/>
                </a:solidFill>
                <a:latin typeface="Chalkduster" panose="03050602040202020205" pitchFamily="66" charset="77"/>
                <a:ea typeface="Apple Symbols" panose="02000000000000000000" pitchFamily="2" charset="-79"/>
                <a:cs typeface="Apple Symbols" panose="02000000000000000000" pitchFamily="2" charset="-79"/>
              </a:rPr>
              <a:t>effettuato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BAE99F7-9D0B-6A4C-819F-F41868509074}"/>
              </a:ext>
            </a:extLst>
          </p:cNvPr>
          <p:cNvSpPr txBox="1"/>
          <p:nvPr/>
        </p:nvSpPr>
        <p:spPr>
          <a:xfrm>
            <a:off x="1805268" y="4276015"/>
            <a:ext cx="4652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it-IT" sz="1100" dirty="0">
                <a:solidFill>
                  <a:srgbClr val="FF0000"/>
                </a:solidFill>
                <a:latin typeface="Chalkduster" panose="03050602040202020205" pitchFamily="66" charset="77"/>
                <a:ea typeface="Apple Symbols" panose="02000000000000000000" pitchFamily="2" charset="-79"/>
                <a:cs typeface="Apple Symbols" panose="02000000000000000000" pitchFamily="2" charset="-79"/>
              </a:rPr>
              <a:t>effettuato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977C7F9-9CB9-354F-92D2-D60CE88BF07C}"/>
              </a:ext>
            </a:extLst>
          </p:cNvPr>
          <p:cNvSpPr txBox="1"/>
          <p:nvPr/>
        </p:nvSpPr>
        <p:spPr>
          <a:xfrm>
            <a:off x="1737013" y="4870650"/>
            <a:ext cx="4652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it-IT" sz="1100" dirty="0">
                <a:solidFill>
                  <a:srgbClr val="FF0000"/>
                </a:solidFill>
                <a:latin typeface="Chalkduster" panose="03050602040202020205" pitchFamily="66" charset="77"/>
                <a:ea typeface="Apple Symbols" panose="02000000000000000000" pitchFamily="2" charset="-79"/>
                <a:cs typeface="Apple Symbols" panose="02000000000000000000" pitchFamily="2" charset="-79"/>
              </a:rPr>
              <a:t>effettuato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329976D-A21A-9644-92B2-65AD2B667778}"/>
              </a:ext>
            </a:extLst>
          </p:cNvPr>
          <p:cNvSpPr txBox="1"/>
          <p:nvPr/>
        </p:nvSpPr>
        <p:spPr>
          <a:xfrm>
            <a:off x="1805268" y="6103937"/>
            <a:ext cx="4652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it-IT" sz="1100" dirty="0">
                <a:solidFill>
                  <a:srgbClr val="FF0000"/>
                </a:solidFill>
                <a:latin typeface="Chalkduster" panose="03050602040202020205" pitchFamily="66" charset="77"/>
                <a:ea typeface="Apple Symbols" panose="02000000000000000000" pitchFamily="2" charset="-79"/>
                <a:cs typeface="Apple Symbols" panose="02000000000000000000" pitchFamily="2" charset="-79"/>
              </a:rPr>
              <a:t>effettuato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3958862-B021-B149-B695-0CA4E36D7CD0}"/>
              </a:ext>
            </a:extLst>
          </p:cNvPr>
          <p:cNvSpPr txBox="1"/>
          <p:nvPr/>
        </p:nvSpPr>
        <p:spPr>
          <a:xfrm>
            <a:off x="1224395" y="4662323"/>
            <a:ext cx="4652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it-IT" sz="1100" dirty="0">
                <a:solidFill>
                  <a:srgbClr val="FF0000"/>
                </a:solidFill>
                <a:latin typeface="Chalkduster" panose="03050602040202020205" pitchFamily="66" charset="77"/>
                <a:ea typeface="Apple Symbols" panose="02000000000000000000" pitchFamily="2" charset="-79"/>
                <a:cs typeface="Apple Symbols" panose="02000000000000000000" pitchFamily="2" charset="-79"/>
              </a:rPr>
              <a:t>effettuato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8DA9661-DA61-604C-B79B-5262043DBD5F}"/>
              </a:ext>
            </a:extLst>
          </p:cNvPr>
          <p:cNvSpPr txBox="1"/>
          <p:nvPr/>
        </p:nvSpPr>
        <p:spPr>
          <a:xfrm>
            <a:off x="1925782" y="3701729"/>
            <a:ext cx="4652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it-IT" sz="1100" dirty="0">
                <a:solidFill>
                  <a:srgbClr val="FF0000"/>
                </a:solidFill>
                <a:latin typeface="Chalkduster" panose="03050602040202020205" pitchFamily="66" charset="77"/>
                <a:ea typeface="Apple Symbols" panose="02000000000000000000" pitchFamily="2" charset="-79"/>
                <a:cs typeface="Apple Symbols" panose="02000000000000000000" pitchFamily="2" charset="-79"/>
              </a:rPr>
              <a:t>effettuato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171B057-CCC4-BF44-9E9B-188F4331293D}"/>
              </a:ext>
            </a:extLst>
          </p:cNvPr>
          <p:cNvSpPr txBox="1"/>
          <p:nvPr/>
        </p:nvSpPr>
        <p:spPr>
          <a:xfrm>
            <a:off x="1805268" y="3978698"/>
            <a:ext cx="4652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it-IT" sz="1100" dirty="0">
                <a:solidFill>
                  <a:srgbClr val="FF0000"/>
                </a:solidFill>
                <a:latin typeface="Chalkduster" panose="03050602040202020205" pitchFamily="66" charset="77"/>
                <a:ea typeface="Apple Symbols" panose="02000000000000000000" pitchFamily="2" charset="-79"/>
                <a:cs typeface="Apple Symbols" panose="02000000000000000000" pitchFamily="2" charset="-79"/>
              </a:rPr>
              <a:t>effettuato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52E9CAE-DA0F-4D4B-B01A-199811A927D3}"/>
              </a:ext>
            </a:extLst>
          </p:cNvPr>
          <p:cNvSpPr txBox="1"/>
          <p:nvPr/>
        </p:nvSpPr>
        <p:spPr>
          <a:xfrm>
            <a:off x="1689022" y="5142347"/>
            <a:ext cx="4652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it-IT" sz="1100" dirty="0">
                <a:solidFill>
                  <a:srgbClr val="FF0000"/>
                </a:solidFill>
                <a:latin typeface="Chalkduster" panose="03050602040202020205" pitchFamily="66" charset="77"/>
                <a:ea typeface="Apple Symbols" panose="02000000000000000000" pitchFamily="2" charset="-79"/>
                <a:cs typeface="Apple Symbols" panose="02000000000000000000" pitchFamily="2" charset="-79"/>
              </a:rPr>
              <a:t>effettuato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892B684-34BA-1F42-89C9-FB2F824B8626}"/>
              </a:ext>
            </a:extLst>
          </p:cNvPr>
          <p:cNvSpPr txBox="1"/>
          <p:nvPr/>
        </p:nvSpPr>
        <p:spPr>
          <a:xfrm>
            <a:off x="1965926" y="5499334"/>
            <a:ext cx="4652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it-IT" sz="1100" dirty="0">
                <a:solidFill>
                  <a:srgbClr val="FF0000"/>
                </a:solidFill>
                <a:latin typeface="Chalkduster" panose="03050602040202020205" pitchFamily="66" charset="77"/>
                <a:ea typeface="Apple Symbols" panose="02000000000000000000" pitchFamily="2" charset="-79"/>
                <a:cs typeface="Apple Symbols" panose="02000000000000000000" pitchFamily="2" charset="-79"/>
              </a:rPr>
              <a:t>effettuato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7889E16-FCD8-8541-8A0F-A049A808EB5A}"/>
              </a:ext>
            </a:extLst>
          </p:cNvPr>
          <p:cNvSpPr txBox="1"/>
          <p:nvPr/>
        </p:nvSpPr>
        <p:spPr>
          <a:xfrm>
            <a:off x="1805268" y="5795500"/>
            <a:ext cx="4652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it-IT" sz="1100" dirty="0">
                <a:solidFill>
                  <a:srgbClr val="FF0000"/>
                </a:solidFill>
                <a:latin typeface="Chalkduster" panose="03050602040202020205" pitchFamily="66" charset="77"/>
                <a:ea typeface="Apple Symbols" panose="02000000000000000000" pitchFamily="2" charset="-79"/>
                <a:cs typeface="Apple Symbols" panose="02000000000000000000" pitchFamily="2" charset="-79"/>
              </a:rPr>
              <a:t>effettuato</a:t>
            </a:r>
          </a:p>
        </p:txBody>
      </p:sp>
      <p:sp>
        <p:nvSpPr>
          <p:cNvPr id="23" name="Segnaposto data 3">
            <a:extLst>
              <a:ext uri="{FF2B5EF4-FFF2-40B4-BE49-F238E27FC236}">
                <a16:creationId xmlns:a16="http://schemas.microsoft.com/office/drawing/2014/main" id="{AA4338EB-FD87-A645-9006-2941DD2127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4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it-IT" altLang="it-IT" dirty="0"/>
              <a:t>01/12/2020</a:t>
            </a:r>
          </a:p>
        </p:txBody>
      </p:sp>
      <p:sp>
        <p:nvSpPr>
          <p:cNvPr id="24" name="Segnaposto piè di pagina 4">
            <a:extLst>
              <a:ext uri="{FF2B5EF4-FFF2-40B4-BE49-F238E27FC236}">
                <a16:creationId xmlns:a16="http://schemas.microsoft.com/office/drawing/2014/main" id="{1FA5006D-DFE7-304E-9712-383CF77C4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it-IT" dirty="0"/>
              <a:t>Resoconto </a:t>
            </a:r>
            <a:r>
              <a:rPr lang="it-IT" dirty="0" err="1"/>
              <a:t>ITAca</a:t>
            </a:r>
            <a:r>
              <a:rPr lang="it-IT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20162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8CE009EA-E558-4BAB-A215-B1F13FEEB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20519"/>
            <a:ext cx="7772400" cy="1018690"/>
          </a:xfrm>
        </p:spPr>
        <p:txBody>
          <a:bodyPr/>
          <a:lstStyle/>
          <a:p>
            <a:r>
              <a:rPr lang="it-IT" dirty="0"/>
              <a:t>Grazie e Complimenti a tutti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FF0445-CC87-43EF-858F-8B139092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07897-9BE1-41BD-9B7E-01E556241466}" type="slidenum">
              <a:rPr lang="it-IT" altLang="it-IT" smtClean="0"/>
              <a:pPr>
                <a:defRPr/>
              </a:pPr>
              <a:t>13</a:t>
            </a:fld>
            <a:endParaRPr lang="it-IT" altLang="it-IT"/>
          </a:p>
        </p:txBody>
      </p:sp>
      <p:pic>
        <p:nvPicPr>
          <p:cNvPr id="10" name="Immagine 9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98386E8-170E-4B33-A4BB-88A02BA788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411" y="3071424"/>
            <a:ext cx="5057178" cy="2043654"/>
          </a:xfrm>
          <a:prstGeom prst="rect">
            <a:avLst/>
          </a:prstGeom>
        </p:spPr>
      </p:pic>
      <p:sp>
        <p:nvSpPr>
          <p:cNvPr id="8" name="Segnaposto data 3">
            <a:extLst>
              <a:ext uri="{FF2B5EF4-FFF2-40B4-BE49-F238E27FC236}">
                <a16:creationId xmlns:a16="http://schemas.microsoft.com/office/drawing/2014/main" id="{415DA8A6-1CD0-D647-AD0B-C0929700A1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4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it-IT" altLang="it-IT" dirty="0"/>
              <a:t>01/12/2020</a:t>
            </a:r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F61AA032-8E3D-C446-A67B-3B4524006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it-IT" dirty="0"/>
              <a:t>Resoconto </a:t>
            </a:r>
            <a:r>
              <a:rPr lang="it-IT" dirty="0" err="1"/>
              <a:t>ITAca</a:t>
            </a:r>
            <a:r>
              <a:rPr lang="it-IT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629129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3A563429-18B3-D64B-9C57-DEDA40DB6F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5613" y="5186696"/>
            <a:ext cx="2887337" cy="116965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C32DD09-C88A-4F16-B920-FBA12A380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1646"/>
            <a:ext cx="8048422" cy="1325563"/>
          </a:xfrm>
        </p:spPr>
        <p:txBody>
          <a:bodyPr/>
          <a:lstStyle/>
          <a:p>
            <a:r>
              <a:rPr lang="it-IT" sz="4000" dirty="0"/>
              <a:t>Disseminazione</a:t>
            </a:r>
            <a:br>
              <a:rPr lang="it-IT" sz="4000" dirty="0"/>
            </a:br>
            <a:r>
              <a:rPr lang="it-IT" sz="2000" dirty="0"/>
              <a:t>Gestione: </a:t>
            </a:r>
            <a:r>
              <a:rPr lang="it-IT" sz="2000" dirty="0" err="1"/>
              <a:t>Advisa</a:t>
            </a:r>
            <a:r>
              <a:rPr lang="it-IT" sz="2000" dirty="0"/>
              <a:t> (Marco Scatto) in collaborazione con Consorzio Tutela Soave (Enrico Brunelli)</a:t>
            </a:r>
            <a:endParaRPr lang="it-IT" sz="4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BCF89F-68D2-4E68-8DD4-87FA6E0B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1078"/>
            <a:ext cx="8362950" cy="4484701"/>
          </a:xfrm>
        </p:spPr>
        <p:txBody>
          <a:bodyPr/>
          <a:lstStyle/>
          <a:p>
            <a:pPr marL="0" indent="0">
              <a:buNone/>
            </a:pPr>
            <a:endParaRPr lang="it-IT" sz="1800" b="1" u="sng" dirty="0"/>
          </a:p>
          <a:p>
            <a:pPr marL="0" indent="0">
              <a:buNone/>
            </a:pPr>
            <a:r>
              <a:rPr lang="it-IT" sz="1600" b="1" u="sng" dirty="0"/>
              <a:t>Come riportato nella 16.1, </a:t>
            </a:r>
          </a:p>
          <a:p>
            <a:r>
              <a:rPr lang="it-IT" sz="1600" dirty="0"/>
              <a:t>Realizzazione del sito web:   </a:t>
            </a:r>
            <a:r>
              <a:rPr lang="it-IT" sz="1600" dirty="0">
                <a:hlinkClick r:id="rId3"/>
              </a:rPr>
              <a:t>www.itacaviticulture.com</a:t>
            </a:r>
            <a:r>
              <a:rPr lang="it-IT" sz="1600" dirty="0"/>
              <a:t> ;</a:t>
            </a:r>
          </a:p>
          <a:p>
            <a:r>
              <a:rPr lang="it-IT" sz="1600" dirty="0"/>
              <a:t>Al fine di garantire, fin da subito, la massima visibilità al progetto, il sito sarà collegato ai siti dei partner di progetto : </a:t>
            </a:r>
          </a:p>
          <a:p>
            <a:pPr marL="800089" lvl="1" indent="-342900">
              <a:buFont typeface="+mj-lt"/>
              <a:buAutoNum type="arabicPeriod"/>
            </a:pPr>
            <a:r>
              <a:rPr lang="it-IT" sz="1600" dirty="0">
                <a:hlinkClick r:id="rId4"/>
              </a:rPr>
              <a:t>https://www.dafnae.unipd.it/ricerca/progetti-di-ricerca/itaca</a:t>
            </a:r>
            <a:endParaRPr lang="it-IT" sz="1600" dirty="0"/>
          </a:p>
          <a:p>
            <a:pPr marL="800089" lvl="1" indent="-342900">
              <a:buFont typeface="+mj-lt"/>
              <a:buAutoNum type="arabicPeriod"/>
            </a:pPr>
            <a:r>
              <a:rPr lang="it-IT" sz="1600" dirty="0">
                <a:hlinkClick r:id="rId5"/>
              </a:rPr>
              <a:t>http://www.ilsoave.com/consorzio-soave-partner-progetto-itaca/</a:t>
            </a:r>
            <a:endParaRPr lang="it-IT" sz="1600" dirty="0"/>
          </a:p>
          <a:p>
            <a:pPr marL="800089" lvl="1" indent="-342900">
              <a:buFont typeface="+mj-lt"/>
              <a:buAutoNum type="arabicPeriod"/>
            </a:pPr>
            <a:r>
              <a:rPr lang="it-IT" sz="1600" dirty="0">
                <a:hlinkClick r:id="rId6"/>
              </a:rPr>
              <a:t>http://www.prosecco.it/it/itaca-innovazione-tecnologica-e-ambientale-per-la-gestione-dei-trattamenti-nella-viticoltura-eroica/</a:t>
            </a:r>
            <a:endParaRPr lang="it-IT" sz="1600" dirty="0"/>
          </a:p>
          <a:p>
            <a:pPr marL="800089" lvl="1" indent="-342900">
              <a:buFont typeface="+mj-lt"/>
              <a:buAutoNum type="arabicPeriod"/>
            </a:pPr>
            <a:r>
              <a:rPr lang="it-IT" sz="1600" dirty="0">
                <a:hlinkClick r:id="rId7"/>
              </a:rPr>
              <a:t>https://www.coffele.it/diconodinoi/#press</a:t>
            </a:r>
            <a:endParaRPr lang="it-IT" sz="1600" dirty="0"/>
          </a:p>
          <a:p>
            <a:pPr marL="800089" lvl="1" indent="-342900">
              <a:buFont typeface="+mj-lt"/>
              <a:buAutoNum type="arabicPeriod"/>
            </a:pPr>
            <a:endParaRPr lang="it-IT" sz="1600" dirty="0"/>
          </a:p>
          <a:p>
            <a:pPr marL="457189" lvl="1" indent="0">
              <a:buNone/>
            </a:pPr>
            <a:endParaRPr lang="it-IT" sz="1600" dirty="0"/>
          </a:p>
          <a:p>
            <a:pPr marL="174625" lvl="1" indent="0">
              <a:buNone/>
            </a:pPr>
            <a:r>
              <a:rPr lang="it-IT" sz="1600" dirty="0"/>
              <a:t>E’ stata inoltre consegnata a PEI AGRI la documentazione per aggiornare la rete di progetti: </a:t>
            </a:r>
            <a:r>
              <a:rPr lang="it-IT" sz="1600" dirty="0">
                <a:hlinkClick r:id="rId8"/>
              </a:rPr>
              <a:t>https://ec.europa.eu/eip/agriculture/en/find-connect/projects/itaca-innovazione-tecnologica-e-ambientale-la</a:t>
            </a:r>
            <a:endParaRPr lang="it-IT" sz="1600" dirty="0"/>
          </a:p>
          <a:p>
            <a:pPr marL="457189" lvl="1" indent="0">
              <a:buNone/>
            </a:pPr>
            <a:endParaRPr lang="it-IT" sz="1600" dirty="0"/>
          </a:p>
          <a:p>
            <a:pPr marL="273050" lvl="1" indent="-227013"/>
            <a:r>
              <a:rPr lang="it-IT" sz="1600" dirty="0"/>
              <a:t>Realizzazione Logo del Progetto </a:t>
            </a:r>
          </a:p>
          <a:p>
            <a:pPr marL="457189" lvl="1" indent="0">
              <a:buNone/>
            </a:pP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193C08-91A8-4257-8BF5-E41857BEA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07897-9BE1-41BD-9B7E-01E556241466}" type="slidenum">
              <a:rPr lang="it-IT" altLang="it-IT" smtClean="0"/>
              <a:pPr>
                <a:defRPr/>
              </a:pPr>
              <a:t>2</a:t>
            </a:fld>
            <a:endParaRPr lang="it-IT" altLang="it-IT" dirty="0"/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C3DFAF18-EF3E-284F-93BB-155FDBAC7C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4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it-IT" altLang="it-IT" dirty="0"/>
              <a:t>01/12/2020</a:t>
            </a:r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723512E7-5588-BA4B-BBD3-9A0FB4614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it-IT" dirty="0"/>
              <a:t>Resoconto </a:t>
            </a:r>
            <a:r>
              <a:rPr lang="it-IT" dirty="0" err="1"/>
              <a:t>ITAca</a:t>
            </a:r>
            <a:r>
              <a:rPr lang="it-IT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47110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32DD09-C88A-4F16-B920-FBA12A380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7685"/>
            <a:ext cx="7886700" cy="1325563"/>
          </a:xfrm>
        </p:spPr>
        <p:txBody>
          <a:bodyPr/>
          <a:lstStyle/>
          <a:p>
            <a:r>
              <a:rPr lang="it-IT" dirty="0"/>
              <a:t>Disseminazione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BCF89F-68D2-4E68-8DD4-87FA6E0B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0011"/>
            <a:ext cx="8362950" cy="3911282"/>
          </a:xfrm>
        </p:spPr>
        <p:txBody>
          <a:bodyPr/>
          <a:lstStyle/>
          <a:p>
            <a:pPr marL="457189" lvl="1" indent="0">
              <a:buNone/>
            </a:pPr>
            <a:endParaRPr lang="it-IT" sz="1400" dirty="0"/>
          </a:p>
          <a:p>
            <a:pPr lvl="1"/>
            <a:r>
              <a:rPr lang="it-IT" dirty="0"/>
              <a:t>Realizzazione brochure presentazione progetto</a:t>
            </a:r>
          </a:p>
          <a:p>
            <a:pPr marL="457189" lvl="1" indent="0">
              <a:buNone/>
            </a:pP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193C08-91A8-4257-8BF5-E41857BEA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07897-9BE1-41BD-9B7E-01E556241466}" type="slidenum">
              <a:rPr lang="it-IT" altLang="it-IT" smtClean="0"/>
              <a:pPr>
                <a:defRPr/>
              </a:pPr>
              <a:t>3</a:t>
            </a:fld>
            <a:endParaRPr lang="it-IT" alt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BBAAF1A-A836-3A44-B3BA-63EF09F293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6" y="2496221"/>
            <a:ext cx="4410213" cy="288964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D889295-A61C-F543-936C-030BE8E385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439" y="2399236"/>
            <a:ext cx="4447309" cy="3064961"/>
          </a:xfrm>
          <a:prstGeom prst="rect">
            <a:avLst/>
          </a:prstGeom>
        </p:spPr>
      </p:pic>
      <p:sp>
        <p:nvSpPr>
          <p:cNvPr id="9" name="Segnaposto data 3">
            <a:extLst>
              <a:ext uri="{FF2B5EF4-FFF2-40B4-BE49-F238E27FC236}">
                <a16:creationId xmlns:a16="http://schemas.microsoft.com/office/drawing/2014/main" id="{8F2D5843-CBA7-ED46-BA51-7F7B37974E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4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it-IT" altLang="it-IT" dirty="0"/>
              <a:t>01/12/2020</a:t>
            </a:r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36AAC7AE-B975-6D46-BA3F-0DAC9C70E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it-IT" dirty="0"/>
              <a:t>Resoconto </a:t>
            </a:r>
            <a:r>
              <a:rPr lang="it-IT" dirty="0" err="1"/>
              <a:t>ITAca</a:t>
            </a:r>
            <a:r>
              <a:rPr lang="it-IT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91064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32DD09-C88A-4F16-B920-FBA12A380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7685"/>
            <a:ext cx="7886700" cy="1325563"/>
          </a:xfrm>
        </p:spPr>
        <p:txBody>
          <a:bodyPr/>
          <a:lstStyle/>
          <a:p>
            <a:r>
              <a:rPr lang="it-IT" dirty="0"/>
              <a:t>Disseminazione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BCF89F-68D2-4E68-8DD4-87FA6E0B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0011"/>
            <a:ext cx="8362950" cy="3911282"/>
          </a:xfrm>
        </p:spPr>
        <p:txBody>
          <a:bodyPr/>
          <a:lstStyle/>
          <a:p>
            <a:pPr marL="457189" lvl="1" indent="0">
              <a:buNone/>
            </a:pPr>
            <a:endParaRPr lang="it-IT" sz="1400" dirty="0"/>
          </a:p>
          <a:p>
            <a:pPr marL="457189" lvl="1" indent="0">
              <a:buNone/>
            </a:pPr>
            <a:r>
              <a:rPr lang="it-IT" b="1" u="sng" dirty="0"/>
              <a:t>CANALI SOCIAL</a:t>
            </a:r>
          </a:p>
          <a:p>
            <a:pPr marL="457189" lvl="1" indent="0">
              <a:buNone/>
            </a:pPr>
            <a:r>
              <a:rPr lang="it-IT" b="1" u="sng" dirty="0">
                <a:hlinkClick r:id="rId2"/>
              </a:rPr>
              <a:t>https://www.youtube.com/watch?v=9bGB1rSGzus</a:t>
            </a:r>
            <a:endParaRPr lang="it-IT" b="1" u="sng" dirty="0"/>
          </a:p>
          <a:p>
            <a:pPr marL="457189" lvl="1" indent="0">
              <a:buNone/>
            </a:pPr>
            <a:r>
              <a:rPr lang="it-IT" b="1" u="sng" dirty="0">
                <a:hlinkClick r:id="rId3"/>
              </a:rPr>
              <a:t>https://www.linkedin.com/in/itaca-progetto-178976174/</a:t>
            </a:r>
            <a:endParaRPr lang="it-IT" b="1" u="sng" dirty="0"/>
          </a:p>
          <a:p>
            <a:pPr marL="457189" lvl="1" indent="0">
              <a:buNone/>
            </a:pPr>
            <a:r>
              <a:rPr lang="it-IT" b="1" u="sng" dirty="0">
                <a:hlinkClick r:id="rId4"/>
              </a:rPr>
              <a:t>https://www.youtube.com/watch?time_continue=7&amp;v=E-kCpNNFG0s&amp;feature=emb_logo</a:t>
            </a:r>
            <a:endParaRPr lang="it-IT" b="1" u="sng" dirty="0"/>
          </a:p>
          <a:p>
            <a:pPr marL="457189" lvl="1" indent="0">
              <a:buNone/>
            </a:pPr>
            <a:endParaRPr lang="it-IT" dirty="0"/>
          </a:p>
          <a:p>
            <a:pPr marL="457189" lvl="1" indent="0">
              <a:buNone/>
            </a:pPr>
            <a:endParaRPr lang="it-IT" dirty="0"/>
          </a:p>
          <a:p>
            <a:pPr marL="457189" lvl="1" indent="0">
              <a:buNone/>
            </a:pPr>
            <a:endParaRPr lang="it-IT" dirty="0"/>
          </a:p>
          <a:p>
            <a:pPr marL="457189" lvl="1" indent="0">
              <a:buNone/>
            </a:pPr>
            <a:endParaRPr lang="it-IT" dirty="0"/>
          </a:p>
          <a:p>
            <a:pPr marL="457189" lvl="1" indent="0">
              <a:buNone/>
            </a:pP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193C08-91A8-4257-8BF5-E41857BEA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07897-9BE1-41BD-9B7E-01E556241466}" type="slidenum">
              <a:rPr lang="it-IT" altLang="it-IT" smtClean="0"/>
              <a:pPr>
                <a:defRPr/>
              </a:pPr>
              <a:t>4</a:t>
            </a:fld>
            <a:endParaRPr lang="it-IT" alt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F79CAC8-797C-7D42-922F-467FEAA010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909" y="4048685"/>
            <a:ext cx="3560618" cy="2084085"/>
          </a:xfrm>
          <a:prstGeom prst="rect">
            <a:avLst/>
          </a:prstGeom>
        </p:spPr>
      </p:pic>
      <p:sp>
        <p:nvSpPr>
          <p:cNvPr id="8" name="Segnaposto data 3">
            <a:extLst>
              <a:ext uri="{FF2B5EF4-FFF2-40B4-BE49-F238E27FC236}">
                <a16:creationId xmlns:a16="http://schemas.microsoft.com/office/drawing/2014/main" id="{648EDA93-B2C2-DF42-AEBE-F6AF742457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4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it-IT" altLang="it-IT" dirty="0"/>
              <a:t>01/12/2020</a:t>
            </a:r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12AB027B-5A03-874A-8E1F-814DDF906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it-IT" dirty="0"/>
              <a:t>Resoconto </a:t>
            </a:r>
            <a:r>
              <a:rPr lang="it-IT" dirty="0" err="1"/>
              <a:t>ITAca</a:t>
            </a:r>
            <a:r>
              <a:rPr lang="it-IT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64125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32DD09-C88A-4F16-B920-FBA12A380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7685"/>
            <a:ext cx="7886700" cy="1325563"/>
          </a:xfrm>
        </p:spPr>
        <p:txBody>
          <a:bodyPr/>
          <a:lstStyle/>
          <a:p>
            <a:r>
              <a:rPr lang="it-IT" dirty="0"/>
              <a:t>Disseminazione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BCF89F-68D2-4E68-8DD4-87FA6E0B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0011"/>
            <a:ext cx="8362950" cy="3911282"/>
          </a:xfrm>
        </p:spPr>
        <p:txBody>
          <a:bodyPr/>
          <a:lstStyle/>
          <a:p>
            <a:pPr marL="457189" lvl="1" indent="0">
              <a:buNone/>
            </a:pPr>
            <a:endParaRPr lang="it-IT" sz="1400" dirty="0"/>
          </a:p>
          <a:p>
            <a:pPr marL="457189" lvl="1" indent="0">
              <a:buNone/>
            </a:pPr>
            <a:r>
              <a:rPr lang="it-IT" dirty="0"/>
              <a:t>Creazione cartello da affissare presso ogni partner con Sito Sperimentale</a:t>
            </a:r>
          </a:p>
          <a:p>
            <a:pPr marL="457189" lvl="1" indent="0">
              <a:buNone/>
            </a:pPr>
            <a:endParaRPr lang="it-IT" dirty="0"/>
          </a:p>
          <a:p>
            <a:pPr marL="457189" lvl="1" indent="0">
              <a:buNone/>
            </a:pPr>
            <a:endParaRPr lang="it-IT" dirty="0"/>
          </a:p>
          <a:p>
            <a:pPr marL="457189" lvl="1" indent="0">
              <a:buNone/>
            </a:pPr>
            <a:endParaRPr lang="it-IT" dirty="0"/>
          </a:p>
          <a:p>
            <a:pPr marL="457189" lvl="1" indent="0">
              <a:buNone/>
            </a:pPr>
            <a:endParaRPr lang="it-IT" dirty="0"/>
          </a:p>
          <a:p>
            <a:pPr marL="457189" lvl="1" indent="0">
              <a:buNone/>
            </a:pP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193C08-91A8-4257-8BF5-E41857BEA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07897-9BE1-41BD-9B7E-01E556241466}" type="slidenum">
              <a:rPr lang="it-IT" altLang="it-IT" smtClean="0"/>
              <a:pPr>
                <a:defRPr/>
              </a:pPr>
              <a:t>5</a:t>
            </a:fld>
            <a:endParaRPr lang="it-IT" alt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D31CC88-55F6-854F-BF0B-6FC47EC765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708" y="2836532"/>
            <a:ext cx="5805056" cy="3374331"/>
          </a:xfrm>
          <a:prstGeom prst="rect">
            <a:avLst/>
          </a:prstGeom>
        </p:spPr>
      </p:pic>
      <p:sp>
        <p:nvSpPr>
          <p:cNvPr id="9" name="Segnaposto data 3">
            <a:extLst>
              <a:ext uri="{FF2B5EF4-FFF2-40B4-BE49-F238E27FC236}">
                <a16:creationId xmlns:a16="http://schemas.microsoft.com/office/drawing/2014/main" id="{26C3AB70-9966-3247-BFDF-17A29C34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4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it-IT" altLang="it-IT" dirty="0"/>
              <a:t>01/12/2020</a:t>
            </a:r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0921DAFB-6FDE-FD40-B980-6E57B0E2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it-IT" dirty="0"/>
              <a:t>Resoconto </a:t>
            </a:r>
            <a:r>
              <a:rPr lang="it-IT" dirty="0" err="1"/>
              <a:t>ITAca</a:t>
            </a:r>
            <a:r>
              <a:rPr lang="it-IT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401215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32DD09-C88A-4F16-B920-FBA12A380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7685"/>
            <a:ext cx="7886700" cy="1325563"/>
          </a:xfrm>
        </p:spPr>
        <p:txBody>
          <a:bodyPr/>
          <a:lstStyle/>
          <a:p>
            <a:r>
              <a:rPr lang="it-IT" dirty="0"/>
              <a:t>Disseminazione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BCF89F-68D2-4E68-8DD4-87FA6E0B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0011"/>
            <a:ext cx="8362950" cy="3911282"/>
          </a:xfrm>
        </p:spPr>
        <p:txBody>
          <a:bodyPr/>
          <a:lstStyle/>
          <a:p>
            <a:pPr marL="457189" lvl="1" indent="0">
              <a:buNone/>
            </a:pPr>
            <a:endParaRPr lang="it-IT" dirty="0"/>
          </a:p>
          <a:p>
            <a:pPr marL="457189" lvl="1" indent="0">
              <a:buNone/>
            </a:pPr>
            <a:r>
              <a:rPr lang="it-IT" dirty="0"/>
              <a:t>-Rete PEI AGRI: Evento di Mestre 22 Maggio 2018,</a:t>
            </a:r>
          </a:p>
          <a:p>
            <a:pPr marL="457189" lvl="1" indent="0">
              <a:buNone/>
            </a:pPr>
            <a:r>
              <a:rPr lang="it-IT" dirty="0"/>
              <a:t>Workshop "Nuovi prodotti ed efficienza produttiva: i Gruppi Operativi a confronto"</a:t>
            </a:r>
          </a:p>
          <a:p>
            <a:pPr marL="457189" lvl="1" indent="0">
              <a:buNone/>
            </a:pPr>
            <a:endParaRPr lang="it-IT" dirty="0"/>
          </a:p>
          <a:p>
            <a:pPr marL="457189" lvl="1" indent="0">
              <a:buNone/>
            </a:pPr>
            <a:r>
              <a:rPr lang="it-IT" dirty="0">
                <a:hlinkClick r:id="rId2"/>
              </a:rPr>
              <a:t>https://www.reterurale.it/flex/cm/pages/ServeBLOB.php/L/IT/IDPagina/18223</a:t>
            </a:r>
            <a:endParaRPr lang="it-IT" dirty="0"/>
          </a:p>
          <a:p>
            <a:pPr marL="457189" lvl="1" indent="0">
              <a:buNone/>
            </a:pPr>
            <a:endParaRPr lang="it-IT" dirty="0"/>
          </a:p>
          <a:p>
            <a:pPr marL="457189" lvl="1" indent="0" algn="just">
              <a:buNone/>
            </a:pPr>
            <a:r>
              <a:rPr lang="it-IT" dirty="0"/>
              <a:t>Nel sito è possibile visualizzare come ITACA sia stato selezionato tra i progetti che si propongono di definire e introdurre nuovi prodotti e migliorare l'efficienza delle produzioni agricole e forestali.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193C08-91A8-4257-8BF5-E41857BEA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07897-9BE1-41BD-9B7E-01E556241466}" type="slidenum">
              <a:rPr lang="it-IT" altLang="it-IT" smtClean="0"/>
              <a:pPr>
                <a:defRPr/>
              </a:pPr>
              <a:t>6</a:t>
            </a:fld>
            <a:endParaRPr lang="it-IT" altLang="it-IT"/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0E46ABC7-0F95-C642-9B19-A4ACD97ED1D1}"/>
              </a:ext>
            </a:extLst>
          </p:cNvPr>
          <p:cNvSpPr txBox="1">
            <a:spLocks/>
          </p:cNvSpPr>
          <p:nvPr/>
        </p:nvSpPr>
        <p:spPr>
          <a:xfrm>
            <a:off x="781050" y="65087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altLang="it-IT"/>
              <a:t>01/12/2020</a:t>
            </a:r>
            <a:endParaRPr lang="it-IT" altLang="it-IT" dirty="0"/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DC3A1463-B5E7-3D45-AAA9-B4D59463165D}"/>
              </a:ext>
            </a:extLst>
          </p:cNvPr>
          <p:cNvSpPr txBox="1">
            <a:spLocks/>
          </p:cNvSpPr>
          <p:nvPr/>
        </p:nvSpPr>
        <p:spPr>
          <a:xfrm>
            <a:off x="3181350" y="65087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2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dirty="0"/>
              <a:t>Resoconto </a:t>
            </a:r>
            <a:r>
              <a:rPr lang="it-IT" dirty="0" err="1"/>
              <a:t>ITAca</a:t>
            </a:r>
            <a:r>
              <a:rPr lang="it-IT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26701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32DD09-C88A-4F16-B920-FBA12A380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7685"/>
            <a:ext cx="7886700" cy="1325563"/>
          </a:xfrm>
        </p:spPr>
        <p:txBody>
          <a:bodyPr/>
          <a:lstStyle/>
          <a:p>
            <a:r>
              <a:rPr lang="it-IT" dirty="0"/>
              <a:t>Disseminazione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BCF89F-68D2-4E68-8DD4-87FA6E0B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0011"/>
            <a:ext cx="8362950" cy="3911282"/>
          </a:xfrm>
        </p:spPr>
        <p:txBody>
          <a:bodyPr/>
          <a:lstStyle/>
          <a:p>
            <a:pPr marL="457189" lvl="1" indent="0">
              <a:buNone/>
            </a:pPr>
            <a:endParaRPr lang="it-IT" dirty="0"/>
          </a:p>
          <a:p>
            <a:pPr marL="457189" lvl="1" indent="0">
              <a:buNone/>
            </a:pPr>
            <a:r>
              <a:rPr lang="it-IT" dirty="0"/>
              <a:t>- Partecipazione a WEBINAR organizzato da RRN il 24 Novembre 2020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B4AADD-F17F-4A82-8E50-44C640AA4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01/12/2020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DA7772-CAE7-4946-9935-BCB60DF5B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Resoconto </a:t>
            </a:r>
            <a:r>
              <a:rPr lang="it-IT" dirty="0" err="1"/>
              <a:t>ITAca</a:t>
            </a:r>
            <a:r>
              <a:rPr lang="it-IT" dirty="0"/>
              <a:t>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193C08-91A8-4257-8BF5-E41857BEA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07897-9BE1-41BD-9B7E-01E556241466}" type="slidenum">
              <a:rPr lang="it-IT" altLang="it-IT" smtClean="0"/>
              <a:pPr>
                <a:defRPr/>
              </a:pPr>
              <a:t>7</a:t>
            </a:fld>
            <a:endParaRPr lang="it-IT" alt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F0E38E2-1015-534C-AD82-102B1DBC43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125" y="2515583"/>
            <a:ext cx="2991741" cy="378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9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32DD09-C88A-4F16-B920-FBA12A380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7685"/>
            <a:ext cx="7886700" cy="1325563"/>
          </a:xfrm>
        </p:spPr>
        <p:txBody>
          <a:bodyPr/>
          <a:lstStyle/>
          <a:p>
            <a:r>
              <a:rPr lang="it-IT" dirty="0"/>
              <a:t>Disseminazione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BCF89F-68D2-4E68-8DD4-87FA6E0B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0011"/>
            <a:ext cx="8362950" cy="3911282"/>
          </a:xfrm>
        </p:spPr>
        <p:txBody>
          <a:bodyPr/>
          <a:lstStyle/>
          <a:p>
            <a:pPr marL="457189" lvl="1" indent="0">
              <a:buNone/>
            </a:pPr>
            <a:endParaRPr lang="it-IT" sz="1400" dirty="0"/>
          </a:p>
          <a:p>
            <a:pPr marL="457189" lvl="1" indent="0">
              <a:buNone/>
            </a:pPr>
            <a:r>
              <a:rPr lang="it-IT" dirty="0"/>
              <a:t>Grazie a rapporto continuo di aggiornamento con RRN e CREA,</a:t>
            </a:r>
          </a:p>
          <a:p>
            <a:pPr marL="457189" lvl="1" indent="0">
              <a:buNone/>
            </a:pPr>
            <a:r>
              <a:rPr lang="it-IT" dirty="0"/>
              <a:t>Il sito internet di </a:t>
            </a:r>
            <a:r>
              <a:rPr lang="it-IT" dirty="0" err="1"/>
              <a:t>ITAca</a:t>
            </a:r>
            <a:r>
              <a:rPr lang="it-IT" dirty="0"/>
              <a:t> è stato inserito nel booklet dei gruppi operativi (con la collaborazione di Dott.ssa Valentina Carta_ </a:t>
            </a:r>
          </a:p>
          <a:p>
            <a:pPr marL="457189" lvl="1" indent="0">
              <a:buNone/>
            </a:pPr>
            <a:r>
              <a:rPr lang="it-IT" i="1" dirty="0"/>
              <a:t>Consiglio per la ricerca in agricoltura e per l'analisi dell'economica agraria</a:t>
            </a:r>
            <a:br>
              <a:rPr lang="it-IT" i="1" dirty="0"/>
            </a:br>
            <a:r>
              <a:rPr lang="it-IT" i="1" dirty="0"/>
              <a:t>Centro di Politiche e </a:t>
            </a:r>
            <a:r>
              <a:rPr lang="it-IT" i="1" dirty="0" err="1"/>
              <a:t>Bioeconomia</a:t>
            </a:r>
            <a:r>
              <a:rPr lang="it-IT" i="1" dirty="0"/>
              <a:t> (CREA PB) - Sardegna</a:t>
            </a:r>
            <a:endParaRPr lang="it-IT" dirty="0"/>
          </a:p>
          <a:p>
            <a:pPr marL="457189" lvl="1" indent="0">
              <a:buNone/>
            </a:pPr>
            <a:r>
              <a:rPr lang="it-IT" dirty="0">
                <a:hlinkClick r:id="rId2"/>
              </a:rPr>
              <a:t>https://www.reterurale.it/flex/cm/pages/ServeBLOB.php/L/IT/IDPagina/18774</a:t>
            </a:r>
            <a:endParaRPr lang="it-IT" dirty="0"/>
          </a:p>
          <a:p>
            <a:pPr marL="457189" lvl="1" indent="0">
              <a:buNone/>
            </a:pPr>
            <a:endParaRPr lang="it-IT" dirty="0"/>
          </a:p>
          <a:p>
            <a:pPr marL="457189" lvl="1" indent="0">
              <a:buNone/>
            </a:pP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193C08-91A8-4257-8BF5-E41857BEA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07897-9BE1-41BD-9B7E-01E556241466}" type="slidenum">
              <a:rPr lang="it-IT" altLang="it-IT" smtClean="0"/>
              <a:pPr>
                <a:defRPr/>
              </a:pPr>
              <a:t>8</a:t>
            </a:fld>
            <a:endParaRPr lang="it-IT" alt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4AACF83-0EEC-B44B-A44A-92E552AEC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342" y="557685"/>
            <a:ext cx="4468457" cy="595062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8AED6A1-C1ED-6245-AFE1-2A85D90B87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64" y="544008"/>
            <a:ext cx="4108224" cy="5812346"/>
          </a:xfrm>
          <a:prstGeom prst="rect">
            <a:avLst/>
          </a:prstGeom>
        </p:spPr>
      </p:pic>
      <p:sp>
        <p:nvSpPr>
          <p:cNvPr id="9" name="Segnaposto data 3">
            <a:extLst>
              <a:ext uri="{FF2B5EF4-FFF2-40B4-BE49-F238E27FC236}">
                <a16:creationId xmlns:a16="http://schemas.microsoft.com/office/drawing/2014/main" id="{E7DB158A-90D7-4F41-A937-BA70884F4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4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it-IT" altLang="it-IT" dirty="0"/>
              <a:t>01/12/2020</a:t>
            </a:r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EDA91F67-1156-C24A-BA7D-145C11B33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it-IT" dirty="0"/>
              <a:t>Resoconto </a:t>
            </a:r>
            <a:r>
              <a:rPr lang="it-IT" dirty="0" err="1"/>
              <a:t>ITAca</a:t>
            </a:r>
            <a:r>
              <a:rPr lang="it-IT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422025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32DD09-C88A-4F16-B920-FBA12A380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7685"/>
            <a:ext cx="7886700" cy="1325563"/>
          </a:xfrm>
        </p:spPr>
        <p:txBody>
          <a:bodyPr/>
          <a:lstStyle/>
          <a:p>
            <a:r>
              <a:rPr lang="it-IT" dirty="0"/>
              <a:t>Disseminazione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BCF89F-68D2-4E68-8DD4-87FA6E0B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0011"/>
            <a:ext cx="8362950" cy="3911282"/>
          </a:xfrm>
        </p:spPr>
        <p:txBody>
          <a:bodyPr/>
          <a:lstStyle/>
          <a:p>
            <a:pPr marL="457189" lvl="1" indent="0">
              <a:buNone/>
            </a:pPr>
            <a:endParaRPr lang="it-IT" sz="1400" dirty="0"/>
          </a:p>
          <a:p>
            <a:pPr marL="457189" lvl="1" indent="0">
              <a:buNone/>
            </a:pPr>
            <a:r>
              <a:rPr lang="it-IT" b="1" i="1" dirty="0"/>
              <a:t>Common format</a:t>
            </a:r>
          </a:p>
          <a:p>
            <a:pPr marL="457189" lvl="1" indent="0">
              <a:buNone/>
            </a:pPr>
            <a:r>
              <a:rPr lang="it-IT" dirty="0"/>
              <a:t>In ottemperanza alle disposizioni di AVEPA  e RRN, </a:t>
            </a:r>
            <a:r>
              <a:rPr lang="it-IT" dirty="0" err="1"/>
              <a:t>Advisa</a:t>
            </a:r>
            <a:r>
              <a:rPr lang="it-IT" dirty="0"/>
              <a:t> in collaborazione con DAFNAE ha compilato il common format,</a:t>
            </a:r>
          </a:p>
          <a:p>
            <a:pPr marL="457189" lvl="1" indent="0">
              <a:buNone/>
            </a:pPr>
            <a:r>
              <a:rPr lang="it-IT" dirty="0"/>
              <a:t>File </a:t>
            </a:r>
            <a:r>
              <a:rPr lang="it-IT" dirty="0" err="1"/>
              <a:t>excel</a:t>
            </a:r>
            <a:r>
              <a:rPr lang="it-IT" dirty="0"/>
              <a:t> che riassume informazioni sul progetto, descrizione partner, stato avanzamento lavori, fase di disseminazione.</a:t>
            </a:r>
          </a:p>
          <a:p>
            <a:pPr marL="457189" lvl="1" indent="0">
              <a:buNone/>
            </a:pPr>
            <a:r>
              <a:rPr lang="it-IT" dirty="0"/>
              <a:t>Il Common Format verrà utilizzato da RRN come sistema di ricognizione per l’innovazione nei Progetti di Sviluppo Rurale.</a:t>
            </a:r>
          </a:p>
          <a:p>
            <a:pPr marL="457189" lvl="1" indent="0">
              <a:buNone/>
            </a:pPr>
            <a:endParaRPr lang="it-IT" dirty="0"/>
          </a:p>
          <a:p>
            <a:pPr marL="457189" lvl="1" indent="0">
              <a:buNone/>
            </a:pPr>
            <a:r>
              <a:rPr lang="it-IT" dirty="0"/>
              <a:t>Anche nel </a:t>
            </a:r>
            <a:r>
              <a:rPr lang="it-IT" dirty="0" err="1"/>
              <a:t>template</a:t>
            </a:r>
            <a:r>
              <a:rPr lang="it-IT" dirty="0"/>
              <a:t> </a:t>
            </a:r>
            <a:r>
              <a:rPr lang="it-IT" dirty="0" err="1"/>
              <a:t>excel</a:t>
            </a:r>
            <a:r>
              <a:rPr lang="it-IT" dirty="0"/>
              <a:t>  per la rendicontazione è stato aggiornato con la fase di disseminazione anche a </a:t>
            </a:r>
            <a:r>
              <a:rPr lang="it-IT" u="sng" dirty="0"/>
              <a:t>Novembre 2020</a:t>
            </a:r>
          </a:p>
          <a:p>
            <a:pPr marL="457189" lvl="1" indent="0">
              <a:buNone/>
            </a:pP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193C08-91A8-4257-8BF5-E41857BEA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07897-9BE1-41BD-9B7E-01E556241466}" type="slidenum">
              <a:rPr lang="it-IT" altLang="it-IT" smtClean="0"/>
              <a:pPr>
                <a:defRPr/>
              </a:pPr>
              <a:t>9</a:t>
            </a:fld>
            <a:endParaRPr lang="it-IT" altLang="it-IT"/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A79AB23E-1CA8-CC41-9390-989833D4FA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4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it-IT" altLang="it-IT" dirty="0"/>
              <a:t>01/12/2020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711E735A-FA10-1A4C-B918-7B9AB803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it-IT" dirty="0"/>
              <a:t>Resoconto </a:t>
            </a:r>
            <a:r>
              <a:rPr lang="it-IT" dirty="0" err="1"/>
              <a:t>ITAca</a:t>
            </a:r>
            <a:r>
              <a:rPr lang="it-IT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26195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ITACA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ITACA" id="{CBA8EF70-98E0-459E-AAFC-BB96B6B5FA32}" vid="{C83B5463-0CB5-46E2-BA39-FE9C6074883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876</Words>
  <Application>Microsoft Macintosh PowerPoint</Application>
  <PresentationFormat>Presentazione su schermo (4:3)</PresentationFormat>
  <Paragraphs>236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2" baseType="lpstr">
      <vt:lpstr>Arial</vt:lpstr>
      <vt:lpstr>Bahnschrift Condensed</vt:lpstr>
      <vt:lpstr>Bahnschrift SemiCondensed</vt:lpstr>
      <vt:lpstr>Calibri</vt:lpstr>
      <vt:lpstr>Chalkduster</vt:lpstr>
      <vt:lpstr>Liberation Serif</vt:lpstr>
      <vt:lpstr>Times New Roman</vt:lpstr>
      <vt:lpstr>Wingdings</vt:lpstr>
      <vt:lpstr>Tema ITACA</vt:lpstr>
      <vt:lpstr>Resoconto Attività 2020</vt:lpstr>
      <vt:lpstr>Disseminazione Gestione: Advisa (Marco Scatto) in collaborazione con Consorzio Tutela Soave (Enrico Brunelli)</vt:lpstr>
      <vt:lpstr>Disseminazione</vt:lpstr>
      <vt:lpstr>Disseminazione</vt:lpstr>
      <vt:lpstr>Disseminazione</vt:lpstr>
      <vt:lpstr>Disseminazione</vt:lpstr>
      <vt:lpstr>Disseminazione</vt:lpstr>
      <vt:lpstr>Disseminazione</vt:lpstr>
      <vt:lpstr>Disseminazione</vt:lpstr>
      <vt:lpstr>Disseminazione</vt:lpstr>
      <vt:lpstr>Disseminazione</vt:lpstr>
      <vt:lpstr>Disseminazione</vt:lpstr>
      <vt:lpstr>Grazie e Complimenti a tutti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Gaetano Imperatore</dc:creator>
  <cp:lastModifiedBy>Marco Scatto</cp:lastModifiedBy>
  <cp:revision>34</cp:revision>
  <dcterms:created xsi:type="dcterms:W3CDTF">2019-01-21T09:33:55Z</dcterms:created>
  <dcterms:modified xsi:type="dcterms:W3CDTF">2020-12-01T10:02:41Z</dcterms:modified>
</cp:coreProperties>
</file>