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9" r:id="rId4"/>
    <p:sldId id="258" r:id="rId5"/>
    <p:sldId id="261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47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07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25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04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32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55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98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43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5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5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96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298CB-018E-4860-A2B1-66CB82AE2058}" type="datetimeFigureOut">
              <a:rPr lang="it-IT" smtClean="0"/>
              <a:t>30/11/2020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B45F3-2A80-4729-B393-9B84A65BEF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93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ottotitolo 2">
            <a:extLst>
              <a:ext uri="{FF2B5EF4-FFF2-40B4-BE49-F238E27FC236}">
                <a16:creationId xmlns:a16="http://schemas.microsoft.com/office/drawing/2014/main" id="{3CAAD34A-7EBD-4344-82CF-B66E551A29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90754" y="3721484"/>
            <a:ext cx="7362497" cy="93938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altLang="it-IT" sz="2000" dirty="0" smtClean="0"/>
              <a:t>Aggiornamento al 30 novembre 2020</a:t>
            </a:r>
            <a:endParaRPr lang="it-IT" altLang="it-IT" sz="2000" dirty="0"/>
          </a:p>
        </p:txBody>
      </p:sp>
      <p:pic>
        <p:nvPicPr>
          <p:cNvPr id="4099" name="Immagine 12" descr="Logo ITAca.png">
            <a:extLst>
              <a:ext uri="{FF2B5EF4-FFF2-40B4-BE49-F238E27FC236}">
                <a16:creationId xmlns:a16="http://schemas.microsoft.com/office/drawing/2014/main" id="{05F5EA91-8406-4598-8941-7269D6032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6" y="1027116"/>
            <a:ext cx="3990975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Immagine 2">
            <a:extLst>
              <a:ext uri="{FF2B5EF4-FFF2-40B4-BE49-F238E27FC236}">
                <a16:creationId xmlns:a16="http://schemas.microsoft.com/office/drawing/2014/main" id="{072D7877-B952-4208-815E-DC4A98CD0D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9" y="5940428"/>
            <a:ext cx="789781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itolo 1">
            <a:extLst>
              <a:ext uri="{FF2B5EF4-FFF2-40B4-BE49-F238E27FC236}">
                <a16:creationId xmlns:a16="http://schemas.microsoft.com/office/drawing/2014/main" id="{631D150E-82AD-4CF0-B6BC-00BFEC8A09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528" y="2600325"/>
            <a:ext cx="8134672" cy="1614488"/>
          </a:xfrm>
        </p:spPr>
        <p:txBody>
          <a:bodyPr anchor="ctr"/>
          <a:lstStyle/>
          <a:p>
            <a:pPr eaLnBrk="1" hangingPunct="1"/>
            <a:r>
              <a:rPr lang="it-IT" altLang="it-IT" sz="3200" dirty="0" smtClean="0"/>
              <a:t>STATO DI AVANZAMENTO DEL P.A.G.O. « </a:t>
            </a:r>
            <a:r>
              <a:rPr lang="it-IT" altLang="it-IT" sz="3200" dirty="0" err="1" smtClean="0"/>
              <a:t>ITAca</a:t>
            </a:r>
            <a:r>
              <a:rPr lang="it-IT" altLang="it-IT" sz="3200" dirty="0" smtClean="0"/>
              <a:t>»</a:t>
            </a:r>
            <a:br>
              <a:rPr lang="it-IT" altLang="it-IT" sz="3200" dirty="0" smtClean="0"/>
            </a:br>
            <a:endParaRPr lang="it-IT" altLang="it-IT" sz="32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547664" y="4892954"/>
            <a:ext cx="711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Soggetto capofila: Società Agricola </a:t>
            </a:r>
            <a:r>
              <a:rPr lang="it-IT" dirty="0" err="1" smtClean="0"/>
              <a:t>Scandolera</a:t>
            </a:r>
            <a:r>
              <a:rPr lang="it-IT" dirty="0" smtClean="0"/>
              <a:t> di </a:t>
            </a:r>
            <a:r>
              <a:rPr lang="it-IT" dirty="0" err="1" smtClean="0"/>
              <a:t>Bronca</a:t>
            </a:r>
            <a:r>
              <a:rPr lang="it-IT" dirty="0" smtClean="0"/>
              <a:t> P. e G. SNC</a:t>
            </a:r>
          </a:p>
        </p:txBody>
      </p:sp>
    </p:spTree>
    <p:extLst>
      <p:ext uri="{BB962C8B-B14F-4D97-AF65-F5344CB8AC3E}">
        <p14:creationId xmlns:p14="http://schemas.microsoft.com/office/powerpoint/2010/main" val="38344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96" y="133251"/>
            <a:ext cx="5595938" cy="12795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Casella di testo 2"/>
          <p:cNvSpPr txBox="1">
            <a:spLocks noChangeArrowheads="1"/>
          </p:cNvSpPr>
          <p:nvPr/>
        </p:nvSpPr>
        <p:spPr bwMode="auto">
          <a:xfrm>
            <a:off x="457200" y="3444946"/>
            <a:ext cx="8219256" cy="106417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Titolo Progetto: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Innovazione tecnologica e ambientale per la gestione dei trattamenti nella Viticoltura eroica, ITACA </a:t>
            </a:r>
            <a:endParaRPr kumimoji="0" lang="it-IT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301008" y="5055579"/>
            <a:ext cx="2639144" cy="3896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Domanda cappello n. 3687296 </a:t>
            </a:r>
            <a:endParaRPr kumimoji="0" lang="it-IT" altLang="zh-CN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71600" y="5805264"/>
            <a:ext cx="7426347" cy="825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Organismo responsabile dell’informazione:</a:t>
            </a:r>
            <a:endParaRPr kumimoji="0" lang="it-IT" altLang="zh-CN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Societa'</a:t>
            </a:r>
            <a:r>
              <a:rPr kumimoji="0" lang="it-IT" altLang="zh-CN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Agricola </a:t>
            </a:r>
            <a:r>
              <a:rPr kumimoji="0" lang="it-IT" altLang="zh-CN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Scandolera</a:t>
            </a:r>
            <a:r>
              <a:rPr kumimoji="0" lang="it-IT" altLang="zh-CN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 </a:t>
            </a:r>
            <a:r>
              <a:rPr kumimoji="0" lang="it-IT" altLang="zh-CN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Bronca</a:t>
            </a:r>
            <a:r>
              <a:rPr kumimoji="0" lang="it-IT" altLang="zh-CN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P. E G. SNC</a:t>
            </a:r>
            <a:endParaRPr kumimoji="0" lang="it-IT" altLang="zh-CN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Autorità di gestione: Regione del Vento- Direzione ADG FEASR, Caccia e Pesca</a:t>
            </a:r>
            <a:endParaRPr kumimoji="0" lang="it-IT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57200" y="1601505"/>
            <a:ext cx="8363272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DGR N. 2175 DEL 23/12/2016  </a:t>
            </a:r>
            <a:endParaRPr kumimoji="0" lang="it-IT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Codice tipo intervento 1.1.1</a:t>
            </a:r>
            <a:endParaRPr kumimoji="0" lang="it-IT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ISTITUTO REGIONALE PER L'EDUCAZIONE E GLI STUDI COOPERATIVI </a:t>
            </a:r>
            <a:endParaRPr kumimoji="0" lang="it-IT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M01/1/1/GOA4B-AZIONI DI FORMAZIONE PROFESSIONALE E ACQUISIZIONE DI COMPETENZE -</a:t>
            </a:r>
            <a:endParaRPr kumimoji="0" lang="it-IT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Iniziativa Finanziata dal Programma di Sviluppo Rurale per il Veneto PSR 2014-2020</a:t>
            </a:r>
            <a:endParaRPr kumimoji="0" lang="it-IT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57200" y="131048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7200" y="176768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57200" y="222488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zh-CN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it-IT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69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>
          <a:xfrm>
            <a:off x="431799" y="353674"/>
            <a:ext cx="8229600" cy="596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/>
              <a:t>ISTITUTO REGIONALE PER L'EDUCAZIONE E GLI STUDI COOPERATIVI </a:t>
            </a:r>
            <a:br>
              <a:rPr lang="it-IT" sz="1800" b="1" dirty="0" smtClean="0"/>
            </a:br>
            <a:r>
              <a:rPr lang="it-IT" sz="1400" b="1" dirty="0" smtClean="0"/>
              <a:t>PSR 2014-2020 - DGR N. 2175 DEL 23/12/2016 - Intervento 1.1.1 - Focus Area 4 -  Domanda nr. 3687296</a:t>
            </a:r>
          </a:p>
          <a:p>
            <a:endParaRPr lang="it-IT" sz="1400" b="1" dirty="0"/>
          </a:p>
          <a:p>
            <a:r>
              <a:rPr lang="it-IT" sz="1400" b="1" dirty="0" smtClean="0"/>
              <a:t>INTERVENTI CONCLUSI</a:t>
            </a:r>
            <a:endParaRPr lang="it-IT" sz="1200" dirty="0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755576" y="6968521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19" name="Segnaposto contenut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057599"/>
              </p:ext>
            </p:extLst>
          </p:nvPr>
        </p:nvGraphicFramePr>
        <p:xfrm>
          <a:off x="539552" y="1268760"/>
          <a:ext cx="8147247" cy="4680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783">
                  <a:extLst>
                    <a:ext uri="{9D8B030D-6E8A-4147-A177-3AD203B41FA5}">
                      <a16:colId xmlns:a16="http://schemas.microsoft.com/office/drawing/2014/main" val="1436713933"/>
                    </a:ext>
                  </a:extLst>
                </a:gridCol>
                <a:gridCol w="1850519">
                  <a:extLst>
                    <a:ext uri="{9D8B030D-6E8A-4147-A177-3AD203B41FA5}">
                      <a16:colId xmlns:a16="http://schemas.microsoft.com/office/drawing/2014/main" val="1877857550"/>
                    </a:ext>
                  </a:extLst>
                </a:gridCol>
                <a:gridCol w="3440223">
                  <a:extLst>
                    <a:ext uri="{9D8B030D-6E8A-4147-A177-3AD203B41FA5}">
                      <a16:colId xmlns:a16="http://schemas.microsoft.com/office/drawing/2014/main" val="3601097404"/>
                    </a:ext>
                  </a:extLst>
                </a:gridCol>
                <a:gridCol w="1179861">
                  <a:extLst>
                    <a:ext uri="{9D8B030D-6E8A-4147-A177-3AD203B41FA5}">
                      <a16:colId xmlns:a16="http://schemas.microsoft.com/office/drawing/2014/main" val="1531765808"/>
                    </a:ext>
                  </a:extLst>
                </a:gridCol>
                <a:gridCol w="1179861">
                  <a:extLst>
                    <a:ext uri="{9D8B030D-6E8A-4147-A177-3AD203B41FA5}">
                      <a16:colId xmlns:a16="http://schemas.microsoft.com/office/drawing/2014/main" val="103593312"/>
                    </a:ext>
                  </a:extLst>
                </a:gridCol>
              </a:tblGrid>
              <a:tr h="293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Codice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 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Fase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1819757785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52/3687296001/2175/DGR/16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REGOLE E STRUMENTI PER LA DIFESA INTEGRATA ED AVANZATA DEL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1754185024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52/3687296002/2175/DGR/16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30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3350153923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52/3687296003/2175/DGR/16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2149539829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52/3687296004/2175/DGR/16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2405665937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52/3687296005/2175/DGR/16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4153736176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52/3687296006/2175/DGR/16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1334616129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52/3687296007/2175/DGR/16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1780995432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52/3687296008/2175/DGR/16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2372227521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52/3687296009/2175/DGR/16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2749075180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52/3687296010/2175/DGR/16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CONCLUSO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1899337007"/>
                  </a:ext>
                </a:extLst>
              </a:tr>
              <a:tr h="398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52/3687296011/2175/DGR/16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CONCLUSO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350" marR="22350" marT="0" marB="0" anchor="ctr"/>
                </a:tc>
                <a:extLst>
                  <a:ext uri="{0D108BD9-81ED-4DB2-BD59-A6C34878D82A}">
                    <a16:rowId xmlns:a16="http://schemas.microsoft.com/office/drawing/2014/main" val="3042400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432048"/>
          </a:xfrm>
        </p:spPr>
        <p:txBody>
          <a:bodyPr>
            <a:noAutofit/>
          </a:bodyPr>
          <a:lstStyle/>
          <a:p>
            <a:r>
              <a:rPr lang="it-IT" sz="1800" b="1" dirty="0" smtClean="0"/>
              <a:t>ISTITUTO REGIONALE PER L'EDUCAZIONE E GLI STUDI COOPERATIVI </a:t>
            </a:r>
            <a:br>
              <a:rPr lang="it-IT" sz="1800" b="1" dirty="0" smtClean="0"/>
            </a:br>
            <a:r>
              <a:rPr lang="it-IT" sz="1400" b="1" dirty="0" smtClean="0"/>
              <a:t>PSR 2014-2020 - DGR N. 2175 DEL 23/12/2016 - Intervento 1.1.1 - Focus Area 4 -  Domanda nr. 3687296</a:t>
            </a:r>
            <a:br>
              <a:rPr lang="it-IT" sz="1400" b="1" dirty="0" smtClean="0"/>
            </a:br>
            <a:r>
              <a:rPr lang="it-IT" sz="1400" b="1" dirty="0"/>
              <a:t/>
            </a:r>
            <a:br>
              <a:rPr lang="it-IT" sz="1400" b="1" dirty="0"/>
            </a:br>
            <a:r>
              <a:rPr lang="it-IT" sz="1400" b="1" dirty="0"/>
              <a:t>INTERVENTI CONCLUSI</a:t>
            </a:r>
            <a:br>
              <a:rPr lang="it-IT" sz="1400" b="1" dirty="0"/>
            </a:br>
            <a:endParaRPr lang="it-IT" sz="1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194187"/>
              </p:ext>
            </p:extLst>
          </p:nvPr>
        </p:nvGraphicFramePr>
        <p:xfrm>
          <a:off x="611559" y="1412775"/>
          <a:ext cx="8136906" cy="4968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153">
                  <a:extLst>
                    <a:ext uri="{9D8B030D-6E8A-4147-A177-3AD203B41FA5}">
                      <a16:colId xmlns:a16="http://schemas.microsoft.com/office/drawing/2014/main" val="410145039"/>
                    </a:ext>
                  </a:extLst>
                </a:gridCol>
                <a:gridCol w="1848169">
                  <a:extLst>
                    <a:ext uri="{9D8B030D-6E8A-4147-A177-3AD203B41FA5}">
                      <a16:colId xmlns:a16="http://schemas.microsoft.com/office/drawing/2014/main" val="86816651"/>
                    </a:ext>
                  </a:extLst>
                </a:gridCol>
                <a:gridCol w="3435858">
                  <a:extLst>
                    <a:ext uri="{9D8B030D-6E8A-4147-A177-3AD203B41FA5}">
                      <a16:colId xmlns:a16="http://schemas.microsoft.com/office/drawing/2014/main" val="1176172681"/>
                    </a:ext>
                  </a:extLst>
                </a:gridCol>
                <a:gridCol w="1178363">
                  <a:extLst>
                    <a:ext uri="{9D8B030D-6E8A-4147-A177-3AD203B41FA5}">
                      <a16:colId xmlns:a16="http://schemas.microsoft.com/office/drawing/2014/main" val="2454047218"/>
                    </a:ext>
                  </a:extLst>
                </a:gridCol>
                <a:gridCol w="1178363">
                  <a:extLst>
                    <a:ext uri="{9D8B030D-6E8A-4147-A177-3AD203B41FA5}">
                      <a16:colId xmlns:a16="http://schemas.microsoft.com/office/drawing/2014/main" val="1419680378"/>
                    </a:ext>
                  </a:extLst>
                </a:gridCol>
              </a:tblGrid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Codice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 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Fase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781371384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52/3687296012/2175/DGR/16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REGOLE E STRUMENTI PER LA DIFESA INTEGRATA ED AVANZATA DEL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852805410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52/3687296013/2175/DGR/16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1062393993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52/3687296014/2175/DGR/16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3898017522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52/3687296025/2175/DGR/16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1165675264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52/3687296032/2175/DGR/16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ESPERIENZE PRATICHE NELL'USO DELLE TECNOLOGIE E RICONOSCIMENTO DELLE PATOLOGIE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3686132249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52/3687296033/2175/DGR/16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1823370969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52/3687296034/2175/DGR/16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75616499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52/3687296035/2175/DGR/16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ESPERIENZE PRATICHE NELL'USO DELLE TECNOLOGIE E RICONOSCIMENTO DELLE PATOLOGIE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CONCLUSO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2724355463"/>
                  </a:ext>
                </a:extLst>
              </a:tr>
              <a:tr h="496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52/3687296036/2175/DGR/16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CONCLUSO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anchor="ctr"/>
                </a:tc>
                <a:extLst>
                  <a:ext uri="{0D108BD9-81ED-4DB2-BD59-A6C34878D82A}">
                    <a16:rowId xmlns:a16="http://schemas.microsoft.com/office/drawing/2014/main" val="218125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2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>
          <a:xfrm>
            <a:off x="457200" y="274638"/>
            <a:ext cx="8229600" cy="596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/>
              <a:t>ISTITUTO REGIONALE PER L'EDUCAZIONE E GLI STUDI COOPERATIVI </a:t>
            </a:r>
            <a:br>
              <a:rPr lang="it-IT" sz="1800" b="1" dirty="0" smtClean="0"/>
            </a:br>
            <a:r>
              <a:rPr lang="it-IT" sz="1400" b="1" dirty="0" smtClean="0"/>
              <a:t>PSR 2014-2020 - DGR N. 2175 DEL 23/12/2016 - Intervento 1.1.1 - Focus Area 4 -  Domanda nr. 3687296</a:t>
            </a:r>
          </a:p>
          <a:p>
            <a:endParaRPr lang="it-IT" sz="1400" b="1" dirty="0"/>
          </a:p>
          <a:p>
            <a:r>
              <a:rPr lang="it-IT" sz="1200" b="1" dirty="0"/>
              <a:t>INTERVENTI </a:t>
            </a:r>
            <a:r>
              <a:rPr lang="it-IT" sz="1200" b="1" dirty="0" smtClean="0"/>
              <a:t>PROGRAMMATI E DA CONCLUDERE</a:t>
            </a:r>
            <a:endParaRPr lang="it-IT" sz="1100" dirty="0"/>
          </a:p>
          <a:p>
            <a:endParaRPr lang="it-IT" sz="1200" dirty="0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755576" y="6968521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551553"/>
              </p:ext>
            </p:extLst>
          </p:nvPr>
        </p:nvGraphicFramePr>
        <p:xfrm>
          <a:off x="395536" y="1052736"/>
          <a:ext cx="8291264" cy="5112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285">
                  <a:extLst>
                    <a:ext uri="{9D8B030D-6E8A-4147-A177-3AD203B41FA5}">
                      <a16:colId xmlns:a16="http://schemas.microsoft.com/office/drawing/2014/main" val="1314957652"/>
                    </a:ext>
                  </a:extLst>
                </a:gridCol>
                <a:gridCol w="1849971">
                  <a:extLst>
                    <a:ext uri="{9D8B030D-6E8A-4147-A177-3AD203B41FA5}">
                      <a16:colId xmlns:a16="http://schemas.microsoft.com/office/drawing/2014/main" val="647883693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172292383"/>
                    </a:ext>
                  </a:extLst>
                </a:gridCol>
                <a:gridCol w="826727">
                  <a:extLst>
                    <a:ext uri="{9D8B030D-6E8A-4147-A177-3AD203B41FA5}">
                      <a16:colId xmlns:a16="http://schemas.microsoft.com/office/drawing/2014/main" val="3183191402"/>
                    </a:ext>
                  </a:extLst>
                </a:gridCol>
                <a:gridCol w="1919921">
                  <a:extLst>
                    <a:ext uri="{9D8B030D-6E8A-4147-A177-3AD203B41FA5}">
                      <a16:colId xmlns:a16="http://schemas.microsoft.com/office/drawing/2014/main" val="1880053087"/>
                    </a:ext>
                  </a:extLst>
                </a:gridCol>
              </a:tblGrid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Codice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 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tempistica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4022147425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52/3687296015/2175/DGR/16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febbraio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1547265235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52/3687296016/2175/DGR/16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febbraio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3712461537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52/3687296017/2175/DGR/16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febbraio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3827006071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52/3687296018/2175/DGR/16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febbraio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3506563964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52/3687296026/2175/DGR/16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ESPERIENZE PRATICHE NELL'USO DELLE TECNOLOGIE E RICONOSCIMENTO DELLE PATOLOGIE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dicembre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658915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52/3687296027/2175/DGR/16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dicembre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58257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52/3687296028/2175/DGR/16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fine gennaio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2063885249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52/3687296029/2175/DGR/16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fine gennaio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379968644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52/3687296030/2175/DGR/16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fine gennaio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573884822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52/3687296031/2175/DGR/16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ESPERIENZE PRATICHE NELL'USO DELLE TECNOLOGIE E RICONOSCIMENTO DELLE PATOLOGIE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chiude entro fine gennaio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4" marR="39454" marT="0" marB="0" anchor="ctr"/>
                </a:tc>
                <a:extLst>
                  <a:ext uri="{0D108BD9-81ED-4DB2-BD59-A6C34878D82A}">
                    <a16:rowId xmlns:a16="http://schemas.microsoft.com/office/drawing/2014/main" val="246492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08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 txBox="1">
            <a:spLocks/>
          </p:cNvSpPr>
          <p:nvPr/>
        </p:nvSpPr>
        <p:spPr>
          <a:xfrm>
            <a:off x="457200" y="274638"/>
            <a:ext cx="8229600" cy="596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/>
              <a:t>ISTITUTO REGIONALE PER L'EDUCAZIONE E GLI STUDI COOPERATIVI </a:t>
            </a:r>
            <a:br>
              <a:rPr lang="it-IT" sz="1800" b="1" dirty="0" smtClean="0"/>
            </a:br>
            <a:r>
              <a:rPr lang="it-IT" sz="1400" b="1" dirty="0" smtClean="0"/>
              <a:t>PSR 2014-2020 - DGR N. 2175 DEL 23/12/2016 - Intervento 1.1.1 - Focus Area 4 -  Domanda nr. 3687296</a:t>
            </a:r>
          </a:p>
          <a:p>
            <a:endParaRPr lang="it-IT" sz="1400" b="1" dirty="0"/>
          </a:p>
          <a:p>
            <a:r>
              <a:rPr lang="it-IT" sz="1800" b="1" dirty="0"/>
              <a:t>INTERVENTI </a:t>
            </a:r>
            <a:r>
              <a:rPr lang="it-IT" sz="1800" b="1" dirty="0" smtClean="0"/>
              <a:t>NON ATTIVATI</a:t>
            </a:r>
            <a:endParaRPr lang="it-IT" sz="1600" dirty="0"/>
          </a:p>
          <a:p>
            <a:endParaRPr lang="it-IT" sz="1200" dirty="0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755576" y="6968521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21630"/>
              </p:ext>
            </p:extLst>
          </p:nvPr>
        </p:nvGraphicFramePr>
        <p:xfrm>
          <a:off x="611560" y="1340770"/>
          <a:ext cx="8208911" cy="4022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5305">
                  <a:extLst>
                    <a:ext uri="{9D8B030D-6E8A-4147-A177-3AD203B41FA5}">
                      <a16:colId xmlns:a16="http://schemas.microsoft.com/office/drawing/2014/main" val="282732688"/>
                    </a:ext>
                  </a:extLst>
                </a:gridCol>
                <a:gridCol w="2180264">
                  <a:extLst>
                    <a:ext uri="{9D8B030D-6E8A-4147-A177-3AD203B41FA5}">
                      <a16:colId xmlns:a16="http://schemas.microsoft.com/office/drawing/2014/main" val="3298896314"/>
                    </a:ext>
                  </a:extLst>
                </a:gridCol>
                <a:gridCol w="4053241">
                  <a:extLst>
                    <a:ext uri="{9D8B030D-6E8A-4147-A177-3AD203B41FA5}">
                      <a16:colId xmlns:a16="http://schemas.microsoft.com/office/drawing/2014/main" val="2004914239"/>
                    </a:ext>
                  </a:extLst>
                </a:gridCol>
                <a:gridCol w="1390101">
                  <a:extLst>
                    <a:ext uri="{9D8B030D-6E8A-4147-A177-3AD203B41FA5}">
                      <a16:colId xmlns:a16="http://schemas.microsoft.com/office/drawing/2014/main" val="2340531511"/>
                    </a:ext>
                  </a:extLst>
                </a:gridCol>
              </a:tblGrid>
              <a:tr h="574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Codice Corso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Descrizione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 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94003977"/>
                  </a:ext>
                </a:extLst>
              </a:tr>
              <a:tr h="574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52/3687296019/2175/DGR/16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01159515"/>
                  </a:ext>
                </a:extLst>
              </a:tr>
              <a:tr h="574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52/3687296020/2175/DGR/16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0169897"/>
                  </a:ext>
                </a:extLst>
              </a:tr>
              <a:tr h="574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52/3687296021/2175/DGR/16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39832401"/>
                  </a:ext>
                </a:extLst>
              </a:tr>
              <a:tr h="574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52/3687296022/2175/DGR/16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47312310"/>
                  </a:ext>
                </a:extLst>
              </a:tr>
              <a:tr h="574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52/3687296023/2175/DGR/16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0871013"/>
                  </a:ext>
                </a:extLst>
              </a:tr>
              <a:tr h="574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52/3687296024/2175/DGR/16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NOVITÀ TECNICHE PER LA DIFESA ED IL RISPETTO DELL¿AMBIENTE LIMITROFO AL VIGNETO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34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1178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1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6129716"/>
            <a:ext cx="2088232" cy="458665"/>
          </a:xfrm>
          <a:prstGeom prst="rect">
            <a:avLst/>
          </a:prstGeom>
        </p:spPr>
      </p:pic>
      <p:sp>
        <p:nvSpPr>
          <p:cNvPr id="10" name="Titolo 1"/>
          <p:cNvSpPr txBox="1">
            <a:spLocks/>
          </p:cNvSpPr>
          <p:nvPr/>
        </p:nvSpPr>
        <p:spPr>
          <a:xfrm>
            <a:off x="482351" y="83671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/>
              <a:t>ISTITUTO REGIONALE PER L'EDUCAZIONE E GLI STUDI COOPERATIVI </a:t>
            </a:r>
            <a:br>
              <a:rPr lang="it-IT" sz="1800" b="1" dirty="0" smtClean="0"/>
            </a:br>
            <a:r>
              <a:rPr lang="it-IT" sz="1400" b="1" dirty="0" smtClean="0"/>
              <a:t>PSR 2014-2020 - DGR N. 2175 DEL 23/12/2016 - Intervento 1.1.1 - Focus Area 4 -  Domanda nr. 3687296</a:t>
            </a:r>
          </a:p>
          <a:p>
            <a:endParaRPr lang="it-IT" sz="1400" b="1" dirty="0"/>
          </a:p>
          <a:p>
            <a:r>
              <a:rPr lang="it-IT" sz="1800" b="1" dirty="0" smtClean="0"/>
              <a:t>SINTESI</a:t>
            </a:r>
            <a:endParaRPr lang="it-IT" sz="1600" dirty="0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755576" y="6968521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663859"/>
              </p:ext>
            </p:extLst>
          </p:nvPr>
        </p:nvGraphicFramePr>
        <p:xfrm>
          <a:off x="730959" y="2385885"/>
          <a:ext cx="7632848" cy="2520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4391">
                  <a:extLst>
                    <a:ext uri="{9D8B030D-6E8A-4147-A177-3AD203B41FA5}">
                      <a16:colId xmlns:a16="http://schemas.microsoft.com/office/drawing/2014/main" val="797436404"/>
                    </a:ext>
                  </a:extLst>
                </a:gridCol>
                <a:gridCol w="1166209">
                  <a:extLst>
                    <a:ext uri="{9D8B030D-6E8A-4147-A177-3AD203B41FA5}">
                      <a16:colId xmlns:a16="http://schemas.microsoft.com/office/drawing/2014/main" val="606723619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246207937"/>
                    </a:ext>
                  </a:extLst>
                </a:gridCol>
              </a:tblGrid>
              <a:tr h="6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ORE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% su monteore totale </a:t>
                      </a:r>
                      <a:endParaRPr lang="it-IT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(1128 ore)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90334902"/>
                  </a:ext>
                </a:extLst>
              </a:tr>
              <a:tr h="6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Ore concluse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608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53,9%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90280289"/>
                  </a:ext>
                </a:extLst>
              </a:tr>
              <a:tr h="6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Ore in conclusione a dicembre 2020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668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59,2%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02173236"/>
                  </a:ext>
                </a:extLst>
              </a:tr>
              <a:tr h="63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Ore in </a:t>
                      </a:r>
                      <a:r>
                        <a:rPr lang="it-IT" sz="1400" dirty="0" smtClean="0">
                          <a:effectLst/>
                        </a:rPr>
                        <a:t>conclusione febbraio </a:t>
                      </a:r>
                      <a:r>
                        <a:rPr lang="it-IT" sz="1400" dirty="0">
                          <a:effectLst/>
                        </a:rPr>
                        <a:t>2021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924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81,9%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3863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6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74947" y="3631322"/>
            <a:ext cx="8044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Quanto indicato è da intendersi comprensivo dei corsi conclusi, in corso di svolgimento e programmati.</a:t>
            </a:r>
          </a:p>
          <a:p>
            <a:pPr algn="ctr"/>
            <a:endParaRPr lang="it-IT" sz="1200" dirty="0"/>
          </a:p>
          <a:p>
            <a:pPr algn="ctr"/>
            <a:endParaRPr lang="it-IT" sz="1200" dirty="0" smtClean="0"/>
          </a:p>
          <a:p>
            <a:pPr algn="ctr"/>
            <a:endParaRPr lang="it-IT" sz="1200" dirty="0" smtClean="0"/>
          </a:p>
          <a:p>
            <a:pPr algn="ctr"/>
            <a:endParaRPr lang="it-IT" sz="1200" dirty="0"/>
          </a:p>
          <a:p>
            <a:pPr algn="ctr"/>
            <a:r>
              <a:rPr lang="it-IT" sz="1200" dirty="0" smtClean="0"/>
              <a:t>Riferimenti</a:t>
            </a:r>
            <a:endParaRPr lang="it-IT" sz="1200" dirty="0"/>
          </a:p>
          <a:p>
            <a:pPr algn="ctr"/>
            <a:r>
              <a:rPr lang="it-IT" sz="1200" dirty="0"/>
              <a:t>Irecoop Veneto</a:t>
            </a:r>
          </a:p>
          <a:p>
            <a:pPr algn="ctr"/>
            <a:r>
              <a:rPr lang="it-IT" sz="1200" dirty="0"/>
              <a:t>Paola Spinuso - Silvia Belotti – Federica Castello - Aya Djelassi</a:t>
            </a:r>
          </a:p>
          <a:p>
            <a:pPr algn="ctr"/>
            <a:r>
              <a:rPr lang="it-IT" sz="1200" dirty="0"/>
              <a:t>Mail: agroalimentare@irecoop.veneto.it</a:t>
            </a:r>
          </a:p>
          <a:p>
            <a:pPr algn="ctr"/>
            <a:r>
              <a:rPr lang="it-IT" sz="1200" dirty="0" err="1"/>
              <a:t>Tel</a:t>
            </a:r>
            <a:r>
              <a:rPr lang="it-IT" sz="1200" dirty="0"/>
              <a:t>: 049 8076143</a:t>
            </a:r>
          </a:p>
          <a:p>
            <a:pPr algn="ctr"/>
            <a:endParaRPr lang="it-IT" sz="1200" dirty="0" smtClean="0"/>
          </a:p>
          <a:p>
            <a:pPr algn="ctr"/>
            <a:endParaRPr lang="it-IT" sz="12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6129716"/>
            <a:ext cx="2088232" cy="458665"/>
          </a:xfrm>
          <a:prstGeom prst="rect">
            <a:avLst/>
          </a:prstGeom>
        </p:spPr>
      </p:pic>
      <p:sp>
        <p:nvSpPr>
          <p:cNvPr id="10" name="Titolo 1"/>
          <p:cNvSpPr txBox="1">
            <a:spLocks/>
          </p:cNvSpPr>
          <p:nvPr/>
        </p:nvSpPr>
        <p:spPr>
          <a:xfrm>
            <a:off x="482351" y="565923"/>
            <a:ext cx="8229600" cy="596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/>
              <a:t>ISTITUTO REGIONALE PER L'EDUCAZIONE E GLI STUDI COOPERATIVI </a:t>
            </a:r>
            <a:br>
              <a:rPr lang="it-IT" sz="1800" b="1" dirty="0" smtClean="0"/>
            </a:br>
            <a:r>
              <a:rPr lang="it-IT" sz="1400" b="1" dirty="0" smtClean="0"/>
              <a:t>PSR 2014-2020 - DGR N. 2175 DEL 23/12/2016 - Intervento 1.1.1 - Focus Area 4 -  Domanda nr. 3687296</a:t>
            </a:r>
            <a:endParaRPr lang="it-IT" sz="1200" dirty="0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755576" y="6968521"/>
            <a:ext cx="8229600" cy="1143000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370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811</Words>
  <Application>Microsoft Office PowerPoint</Application>
  <PresentationFormat>Presentazione su schermo (4:3)</PresentationFormat>
  <Paragraphs>246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Tema di Office</vt:lpstr>
      <vt:lpstr>STATO DI AVANZAMENTO DEL P.A.G.O. « ITAca» </vt:lpstr>
      <vt:lpstr>Presentazione standard di PowerPoint</vt:lpstr>
      <vt:lpstr>Presentazione standard di PowerPoint</vt:lpstr>
      <vt:lpstr>ISTITUTO REGIONALE PER L'EDUCAZIONE E GLI STUDI COOPERATIVI  PSR 2014-2020 - DGR N. 2175 DEL 23/12/2016 - Intervento 1.1.1 - Focus Area 4 -  Domanda nr. 3687296  INTERVENTI CONCLUSI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DI AVANZAMENTO DEL P.A.G.O. « ITAca»</dc:title>
  <dc:creator>GZanin</dc:creator>
  <cp:lastModifiedBy>Paola Spinuso</cp:lastModifiedBy>
  <cp:revision>26</cp:revision>
  <dcterms:created xsi:type="dcterms:W3CDTF">2019-05-20T14:42:28Z</dcterms:created>
  <dcterms:modified xsi:type="dcterms:W3CDTF">2020-11-30T17:06:02Z</dcterms:modified>
</cp:coreProperties>
</file>