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345" r:id="rId3"/>
    <p:sldId id="348" r:id="rId4"/>
    <p:sldId id="355" r:id="rId5"/>
    <p:sldId id="351" r:id="rId6"/>
    <p:sldId id="353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54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6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20760-DE6F-4780-84A4-99E0EE7AADC3}" type="datetimeFigureOut">
              <a:rPr lang="it-IT" smtClean="0"/>
              <a:t>01/dic/2020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E0AC1-7D70-4015-B1DE-806010ADD0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5789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E316-89E6-48F1-9A43-E8184E3E1A12}" type="datetime1">
              <a:rPr lang="it-IT" smtClean="0"/>
              <a:t>01/dic/2020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Resoconto ITAca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7883-B0AD-4C84-8DC9-E2DAD9D238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2788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2B94-B8D8-4F44-98C1-10C5ACFEB6C0}" type="datetime1">
              <a:rPr lang="it-IT" smtClean="0"/>
              <a:t>01/dic/2020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Resoconto ITAca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7883-B0AD-4C84-8DC9-E2DAD9D238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684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B45B-BB14-4770-BDDA-92D36C590988}" type="datetime1">
              <a:rPr lang="it-IT" smtClean="0"/>
              <a:t>01/dic/2020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Resoconto ITAca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7883-B0AD-4C84-8DC9-E2DAD9D238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3390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CBF9-A3F2-4FA6-8ED9-F8BE7A9F08E4}" type="datetime1">
              <a:rPr lang="it-IT" smtClean="0"/>
              <a:t>01/dic/2020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Resoconto ITAca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7883-B0AD-4C84-8DC9-E2DAD9D238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6263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18BF-B1F5-4F05-9EB0-AE3C301C76FD}" type="datetime1">
              <a:rPr lang="it-IT" smtClean="0"/>
              <a:t>01/dic/2020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Resoconto ITAca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7883-B0AD-4C84-8DC9-E2DAD9D238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8535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D312-3D9C-43DB-A1F8-2C5748F9A5F6}" type="datetime1">
              <a:rPr lang="it-IT" smtClean="0"/>
              <a:t>01/dic/2020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Resoconto ITAca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7883-B0AD-4C84-8DC9-E2DAD9D238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193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A950-BC3A-4974-80D1-28AE131C542B}" type="datetime1">
              <a:rPr lang="it-IT" smtClean="0"/>
              <a:t>01/dic/2020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Resoconto ITAca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7883-B0AD-4C84-8DC9-E2DAD9D238E8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073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64FF-9E0D-460E-A844-044749D94A1D}" type="datetime1">
              <a:rPr lang="it-IT" smtClean="0"/>
              <a:t>01/dic/2020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Resoconto ITAca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7883-B0AD-4C84-8DC9-E2DAD9D238E8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15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5CB-FD0F-4FBD-A856-8586FC3FE900}" type="datetime1">
              <a:rPr lang="it-IT" smtClean="0"/>
              <a:t>01/dic/2020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Resoconto ITAca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7883-B0AD-4C84-8DC9-E2DAD9D238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303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707923"/>
            <a:ext cx="3931920" cy="1349476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D70B-B658-4327-A732-23B0160B6F32}" type="datetime1">
              <a:rPr lang="it-IT" smtClean="0"/>
              <a:t>01/dic/2020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Resoconto ITAca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7883-B0AD-4C84-8DC9-E2DAD9D238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9204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698090"/>
            <a:ext cx="3931920" cy="135931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6B7C-FDBB-4B39-8C3A-4D7EB8AB13B1}" type="datetime1">
              <a:rPr lang="it-IT" smtClean="0"/>
              <a:t>01/dic/2020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Resoconto ITAca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7883-B0AD-4C84-8DC9-E2DAD9D238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0134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677860"/>
            <a:ext cx="10515600" cy="1013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1684B78-2A67-400D-80AC-4790239A4726}" type="datetime1">
              <a:rPr lang="it-IT" smtClean="0"/>
              <a:t>01/dic/2020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/>
              <a:t>Resoconto ITAca 2019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57883-B0AD-4C84-8DC9-E2DAD9D238E8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705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ottotitolo 2">
            <a:extLst>
              <a:ext uri="{FF2B5EF4-FFF2-40B4-BE49-F238E27FC236}">
                <a16:creationId xmlns:a16="http://schemas.microsoft.com/office/drawing/2014/main" id="{3CAAD34A-7EBD-4344-82CF-B66E551A298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14755" y="3721484"/>
            <a:ext cx="7362497" cy="93938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it-IT" altLang="it-IT" sz="2000" dirty="0"/>
              <a:t>Aggiornamento al 30 novembre 2020</a:t>
            </a:r>
          </a:p>
        </p:txBody>
      </p:sp>
      <p:pic>
        <p:nvPicPr>
          <p:cNvPr id="4099" name="Immagine 12" descr="Logo ITAca.png">
            <a:extLst>
              <a:ext uri="{FF2B5EF4-FFF2-40B4-BE49-F238E27FC236}">
                <a16:creationId xmlns:a16="http://schemas.microsoft.com/office/drawing/2014/main" id="{05F5EA91-8406-4598-8941-7269D6032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7" y="1027117"/>
            <a:ext cx="3990975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Immagine 2">
            <a:extLst>
              <a:ext uri="{FF2B5EF4-FFF2-40B4-BE49-F238E27FC236}">
                <a16:creationId xmlns:a16="http://schemas.microsoft.com/office/drawing/2014/main" id="{072D7877-B952-4208-815E-DC4A98CD0D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9" y="5940429"/>
            <a:ext cx="789781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itolo 1">
            <a:extLst>
              <a:ext uri="{FF2B5EF4-FFF2-40B4-BE49-F238E27FC236}">
                <a16:creationId xmlns:a16="http://schemas.microsoft.com/office/drawing/2014/main" id="{631D150E-82AD-4CF0-B6BC-00BFEC8A098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47528" y="2600325"/>
            <a:ext cx="8134672" cy="1614488"/>
          </a:xfrm>
        </p:spPr>
        <p:txBody>
          <a:bodyPr anchor="ctr"/>
          <a:lstStyle/>
          <a:p>
            <a:pPr eaLnBrk="1" hangingPunct="1"/>
            <a:r>
              <a:rPr lang="it-IT" altLang="it-IT" sz="3200" dirty="0"/>
              <a:t>STATO DI AVANZAMENTO DEL P.A.G.O. « </a:t>
            </a:r>
            <a:r>
              <a:rPr lang="it-IT" altLang="it-IT" sz="3200" dirty="0" err="1"/>
              <a:t>ITAca</a:t>
            </a:r>
            <a:r>
              <a:rPr lang="it-IT" altLang="it-IT" sz="3200" dirty="0"/>
              <a:t>»</a:t>
            </a:r>
            <a:br>
              <a:rPr lang="it-IT" altLang="it-IT" sz="3200" dirty="0"/>
            </a:br>
            <a:endParaRPr lang="it-IT" altLang="it-IT" sz="32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071665" y="4892954"/>
            <a:ext cx="7118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Soggetto capofila: Società Agricola </a:t>
            </a:r>
            <a:r>
              <a:rPr lang="it-IT" dirty="0" err="1"/>
              <a:t>Scandolera</a:t>
            </a:r>
            <a:r>
              <a:rPr lang="it-IT" dirty="0"/>
              <a:t> di </a:t>
            </a:r>
            <a:r>
              <a:rPr lang="it-IT" dirty="0" err="1"/>
              <a:t>Bronca</a:t>
            </a:r>
            <a:r>
              <a:rPr lang="it-IT" dirty="0"/>
              <a:t> P. e G. SNC</a:t>
            </a:r>
          </a:p>
        </p:txBody>
      </p:sp>
    </p:spTree>
    <p:extLst>
      <p:ext uri="{BB962C8B-B14F-4D97-AF65-F5344CB8AC3E}">
        <p14:creationId xmlns:p14="http://schemas.microsoft.com/office/powerpoint/2010/main" val="3834435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A060EC-0ED4-4127-8948-371FF23BF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Multiresiduali grappoli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C396AB-05E2-4D57-AF5D-4CCE5B7E2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1/12/2020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F21242-0526-48D1-8020-AC399E607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Resoconto ITAca 2020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D227197-EDED-40CC-B46C-BF3A20A47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7883-B0AD-4C84-8DC9-E2DAD9D238E8}" type="slidenum">
              <a:rPr lang="it-IT" smtClean="0"/>
              <a:t>10</a:t>
            </a:fld>
            <a:endParaRPr lang="it-IT"/>
          </a:p>
        </p:txBody>
      </p:sp>
      <p:pic>
        <p:nvPicPr>
          <p:cNvPr id="7" name="Segnaposto contenuto 7">
            <a:extLst>
              <a:ext uri="{FF2B5EF4-FFF2-40B4-BE49-F238E27FC236}">
                <a16:creationId xmlns:a16="http://schemas.microsoft.com/office/drawing/2014/main" id="{3BE05702-FE7A-4FA2-A679-8C44EA4E0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628" y="1477534"/>
            <a:ext cx="2624997" cy="164062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DAAE8BB-BA18-43CF-9756-15B39FBFA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186747"/>
            <a:ext cx="3510983" cy="278595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DE6B569-E13E-4D32-8C6E-184C34E60928}"/>
              </a:ext>
            </a:extLst>
          </p:cNvPr>
          <p:cNvSpPr txBox="1"/>
          <p:nvPr/>
        </p:nvSpPr>
        <p:spPr>
          <a:xfrm>
            <a:off x="729842" y="1963024"/>
            <a:ext cx="7423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 data 12 settembre 2020 sono stati prelevati i campioni di uva Glera nell’impianto fisso di Colbertaldo di Vidor (TV) </a:t>
            </a:r>
            <a:r>
              <a:rPr lang="it-IT" dirty="0">
                <a:sym typeface="Wingdings" panose="05000000000000000000" pitchFamily="2" charset="2"/>
              </a:rPr>
              <a:t> portati presso il laboratorio Vassanelli di Bussolengo (VR)  esito multiresiduali</a:t>
            </a:r>
            <a:endParaRPr lang="it-IT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21827CE6-D06B-457C-B0C5-442A057A23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79" y="2909822"/>
            <a:ext cx="3259171" cy="1880291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192395E0-0F0E-4A24-978B-21871C865E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289" y="4118498"/>
            <a:ext cx="33020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896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F56CB4-6C0E-4050-90D6-02F46CF02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Multiresiduali grappoli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D27B3DC-DF66-49BF-83BC-176C7BF2F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1/12/2020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0A483D-0E81-4314-97F4-B5A19327A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Resoconto ITAca 2020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D68A0F-70CB-4A87-AB07-DA08210F0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7883-B0AD-4C84-8DC9-E2DAD9D238E8}" type="slidenum">
              <a:rPr lang="it-IT" smtClean="0"/>
              <a:t>11</a:t>
            </a:fld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B9687AF-5025-4507-920C-17DC2F8225CE}"/>
              </a:ext>
            </a:extLst>
          </p:cNvPr>
          <p:cNvSpPr txBox="1"/>
          <p:nvPr/>
        </p:nvSpPr>
        <p:spPr>
          <a:xfrm>
            <a:off x="838200" y="1577130"/>
            <a:ext cx="3289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 tesi:</a:t>
            </a:r>
          </a:p>
          <a:p>
            <a:pPr marL="342900" indent="-342900">
              <a:buAutoNum type="arabicParenR"/>
            </a:pPr>
            <a:r>
              <a:rPr lang="it-IT" dirty="0"/>
              <a:t>Non trattato</a:t>
            </a:r>
          </a:p>
          <a:p>
            <a:pPr marL="342900" indent="-342900">
              <a:buAutoNum type="arabicParenR"/>
            </a:pPr>
            <a:r>
              <a:rPr lang="it-IT" dirty="0"/>
              <a:t>Impianto fisso</a:t>
            </a:r>
          </a:p>
          <a:p>
            <a:pPr marL="342900" indent="-342900">
              <a:buAutoNum type="arabicParenR"/>
            </a:pPr>
            <a:r>
              <a:rPr lang="it-IT" dirty="0"/>
              <a:t>Lancia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093B9EED-BED5-496E-9757-64522DBFB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6" y="2777459"/>
            <a:ext cx="2786505" cy="3394889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0C7B2717-3E7F-46AD-9542-01658C6E6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631" y="2933380"/>
            <a:ext cx="2778680" cy="308304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39A696AE-4282-4AC8-8C64-30DA9F674F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616" y="2905820"/>
            <a:ext cx="2743200" cy="31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04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D7F015-1725-4DDC-90FA-EADC5E13B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Field Day Colbertaldo di Vidor (TV)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A1FA55-20B5-4DE9-983A-FC93DAF24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Programmato in due date diverse: 24 luglio e 7 settembre 2020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C20AA9-98E5-4773-8640-E4EBB354E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1/12/2020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14DD1F0-7451-4270-A8B1-500768A77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Resoconto ITAca 2020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235B59-EFF1-47CC-BC9F-6A699D37D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7883-B0AD-4C84-8DC9-E2DAD9D238E8}" type="slidenum">
              <a:rPr lang="it-IT" smtClean="0"/>
              <a:t>12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80A699E-CAF3-4462-A6F7-566791E88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530" y="2248961"/>
            <a:ext cx="2868304" cy="393117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EE56E9B-8463-4FE2-AD5B-D7276BB33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583" y="2248962"/>
            <a:ext cx="2868303" cy="3931177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F47FC79-196F-4B4E-A3AF-1FA37F8FD9B7}"/>
              </a:ext>
            </a:extLst>
          </p:cNvPr>
          <p:cNvSpPr txBox="1"/>
          <p:nvPr/>
        </p:nvSpPr>
        <p:spPr>
          <a:xfrm>
            <a:off x="9211635" y="5083728"/>
            <a:ext cx="2441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>
                <a:solidFill>
                  <a:srgbClr val="FF0000"/>
                </a:solidFill>
              </a:rPr>
              <a:t>MA … </a:t>
            </a:r>
          </a:p>
        </p:txBody>
      </p:sp>
    </p:spTree>
    <p:extLst>
      <p:ext uri="{BB962C8B-B14F-4D97-AF65-F5344CB8AC3E}">
        <p14:creationId xmlns:p14="http://schemas.microsoft.com/office/powerpoint/2010/main" val="910603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940A7C-17CD-4F66-9E78-4814E1A23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Field Day Colbertaldo di Vidor (TV)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9DB2EF53-9F6F-4CE7-9FD5-0B642EA168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70" y="1691321"/>
            <a:ext cx="4675373" cy="4351338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8B8B05-A76B-4893-8447-5A1602728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1/12/2020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C665DB-09F3-43EF-BF5F-423ADF770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Resoconto ITAca 2020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13CD90-EB72-4272-9676-126B4C0F0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7883-B0AD-4C84-8DC9-E2DAD9D238E8}" type="slidenum">
              <a:rPr lang="it-IT" smtClean="0"/>
              <a:t>13</a:t>
            </a:fld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DCD0AE1-B1D7-4FEB-87C5-699CFCEC89E2}"/>
              </a:ext>
            </a:extLst>
          </p:cNvPr>
          <p:cNvSpPr txBox="1"/>
          <p:nvPr/>
        </p:nvSpPr>
        <p:spPr>
          <a:xfrm>
            <a:off x="5402510" y="2290193"/>
            <a:ext cx="63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In entrambe le date c’era un tempo non consono al suo svolgimento all’aperto (pioggia e temporale)!!!</a:t>
            </a:r>
          </a:p>
        </p:txBody>
      </p:sp>
      <p:sp>
        <p:nvSpPr>
          <p:cNvPr id="11" name="Freccia destra con strisce 10">
            <a:extLst>
              <a:ext uri="{FF2B5EF4-FFF2-40B4-BE49-F238E27FC236}">
                <a16:creationId xmlns:a16="http://schemas.microsoft.com/office/drawing/2014/main" id="{B0F7E267-5CED-4D85-8F1D-C16ACE54A964}"/>
              </a:ext>
            </a:extLst>
          </p:cNvPr>
          <p:cNvSpPr/>
          <p:nvPr/>
        </p:nvSpPr>
        <p:spPr>
          <a:xfrm rot="5400000">
            <a:off x="7150566" y="3372375"/>
            <a:ext cx="1267437" cy="738231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quindi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050ABC8-87D2-4A72-AABC-8A0B6AB3ADFF}"/>
              </a:ext>
            </a:extLst>
          </p:cNvPr>
          <p:cNvSpPr txBox="1"/>
          <p:nvPr/>
        </p:nvSpPr>
        <p:spPr>
          <a:xfrm>
            <a:off x="5467461" y="4597168"/>
            <a:ext cx="63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Consorzio di Tutela ha proposto, in alternativa, un Field Day interattivo</a:t>
            </a:r>
          </a:p>
        </p:txBody>
      </p:sp>
    </p:spTree>
    <p:extLst>
      <p:ext uri="{BB962C8B-B14F-4D97-AF65-F5344CB8AC3E}">
        <p14:creationId xmlns:p14="http://schemas.microsoft.com/office/powerpoint/2010/main" val="556544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B75F33-40D9-4487-BC36-B7D1EFD02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Corsi di formazione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81FBE3-EEAF-4B07-A954-77E9238C2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5 edizioni di 30 ore ciascuna:</a:t>
            </a:r>
          </a:p>
          <a:p>
            <a:pPr marL="457200" indent="-457200">
              <a:buAutoNum type="arabicParenR"/>
            </a:pPr>
            <a:r>
              <a:rPr lang="it-IT" dirty="0"/>
              <a:t>CORSO 1: dal 30/09/2020 al 18/11/2020 </a:t>
            </a:r>
            <a:r>
              <a:rPr lang="it-IT" dirty="0">
                <a:sym typeface="Wingdings" panose="05000000000000000000" pitchFamily="2" charset="2"/>
              </a:rPr>
              <a:t> CONCLUSO</a:t>
            </a:r>
          </a:p>
          <a:p>
            <a:pPr marL="457200" indent="-457200">
              <a:buAutoNum type="arabicParenR"/>
            </a:pPr>
            <a:r>
              <a:rPr lang="it-IT" dirty="0">
                <a:sym typeface="Wingdings" panose="05000000000000000000" pitchFamily="2" charset="2"/>
              </a:rPr>
              <a:t>CORSO 2: dal 28/09/2020 al 26/11/2020  CONCLUSO</a:t>
            </a:r>
          </a:p>
          <a:p>
            <a:pPr marL="457200" indent="-457200">
              <a:buAutoNum type="arabicParenR"/>
            </a:pPr>
            <a:r>
              <a:rPr lang="it-IT" dirty="0">
                <a:sym typeface="Wingdings" panose="05000000000000000000" pitchFamily="2" charset="2"/>
              </a:rPr>
              <a:t>CORSO 3: dal 06/10/2020 al 24/11/2020  CONCLUSO</a:t>
            </a:r>
          </a:p>
          <a:p>
            <a:pPr marL="457200" indent="-457200">
              <a:buAutoNum type="arabicParenR"/>
            </a:pPr>
            <a:r>
              <a:rPr lang="it-IT" dirty="0">
                <a:sym typeface="Wingdings" panose="05000000000000000000" pitchFamily="2" charset="2"/>
              </a:rPr>
              <a:t>CORSO 4: dal 08/10/2020 al 27/11/2020  CONCLUSO </a:t>
            </a:r>
          </a:p>
          <a:p>
            <a:pPr marL="457200" indent="-457200">
              <a:buAutoNum type="arabicParenR"/>
            </a:pPr>
            <a:r>
              <a:rPr lang="it-IT" dirty="0">
                <a:solidFill>
                  <a:srgbClr val="FF0000"/>
                </a:solidFill>
                <a:sym typeface="Wingdings" panose="05000000000000000000" pitchFamily="2" charset="2"/>
              </a:rPr>
              <a:t>CORSO 5: dal 20/10/2020 al 17/12/2020  IN FASE DI CONCLUSIONE </a:t>
            </a:r>
          </a:p>
          <a:p>
            <a:pPr marL="457200" indent="-457200">
              <a:buAutoNum type="arabicParenR"/>
            </a:pP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9D08A16-C40D-443A-B316-DA1E18AEA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1/12/2020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1CDA44-FD39-4BE3-BD49-DBC7013C1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Resoconto ITAca 2020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75FBC05-4FED-4AA1-AB73-4EB3109EA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7883-B0AD-4C84-8DC9-E2DAD9D238E8}" type="slidenum">
              <a:rPr lang="it-IT" smtClean="0"/>
              <a:t>14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6F5E088-DB6F-4ECD-BF76-8FFE13E6F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735" y="2084799"/>
            <a:ext cx="552919" cy="43503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712ACB1-A282-462A-95EC-FE4A96298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734" y="2519837"/>
            <a:ext cx="552919" cy="43503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BA5EFC7-5C60-4BD4-835A-E6C05B8A4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733" y="2954875"/>
            <a:ext cx="552919" cy="43503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B12D558-45DC-416F-9C99-A3C30BA2C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733" y="3348607"/>
            <a:ext cx="552919" cy="43503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72E16C03-7D63-461C-AB41-F3555222F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401" y="3310321"/>
            <a:ext cx="2250069" cy="1361884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43CA0237-1006-44FF-BD8D-1C350230E8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470" y="4626072"/>
            <a:ext cx="5715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65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4E0D59-7465-4904-BC0F-5190A66C8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Attività di diffusione dei risultati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58F0C9-F458-4D7F-AFBB-2306DFDC4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Il progetto ITAca è stato portato e promosso in varie occasioni, sia a livello nazionale che internazionale, da parte del Consorzio Tutela Del Vino Conegliano Valdobbiadene Prosecco Superiore.</a:t>
            </a:r>
          </a:p>
          <a:p>
            <a:pPr marL="0" indent="0">
              <a:buNone/>
            </a:pPr>
            <a:r>
              <a:rPr lang="it-IT" dirty="0"/>
              <a:t>A livello internazionale è stato portato in Cina, Giappone, USA, Svizzera, Francia, come vedremo nelle immagini a seguire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FF2853-AD9A-49B9-BAF2-FF34647C2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1/12/2020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B9F559-D520-40D7-B5E5-0575B6BD6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Resoconto ITAca 2020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42CE62-3AF4-4D4E-918E-EA7D6BDEC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7883-B0AD-4C84-8DC9-E2DAD9D238E8}" type="slidenum">
              <a:rPr lang="it-IT" smtClean="0"/>
              <a:t>15</a:t>
            </a:fld>
            <a:endParaRPr lang="it-IT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1C938A7-ECB3-47BE-9369-9DF3E4678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289" y="3438788"/>
            <a:ext cx="4533868" cy="282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29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2A3465-ECDA-4ADE-98C6-519A80006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Attività di diffusione internazionale: Hong Kong e Giappone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EDDD686-C220-48A1-A7B3-9089F402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1/12/2020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D2A1AC-CCF0-41FC-9A4E-AD7496234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Resoconto ITAca 2020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317F73-1F91-40C1-A82C-1870DAABD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7883-B0AD-4C84-8DC9-E2DAD9D238E8}" type="slidenum">
              <a:rPr lang="it-IT" smtClean="0"/>
              <a:t>16</a:t>
            </a:fld>
            <a:endParaRPr lang="it-IT"/>
          </a:p>
        </p:txBody>
      </p:sp>
      <p:pic>
        <p:nvPicPr>
          <p:cNvPr id="12" name="Segnaposto contenuto 11">
            <a:extLst>
              <a:ext uri="{FF2B5EF4-FFF2-40B4-BE49-F238E27FC236}">
                <a16:creationId xmlns:a16="http://schemas.microsoft.com/office/drawing/2014/main" id="{556D7716-DE1A-409A-91A6-F445C3A3DE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3" y="1691321"/>
            <a:ext cx="3675203" cy="2759978"/>
          </a:xfr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3F47202-5B6E-41D9-A614-B4F5CAC395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100" y="3799334"/>
            <a:ext cx="4321957" cy="242694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E2593DFC-17A3-4D89-B02D-53254113B8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333" y="2940341"/>
            <a:ext cx="4029076" cy="2262481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6213B15E-02A5-4B99-A3AD-3F50985BDB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100" y="1735672"/>
            <a:ext cx="3596033" cy="201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34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EBE111-D7B8-4A14-8AB6-FF29B1828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Attività di diffusione internazionale: USA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5A1635CE-571C-4290-8898-5105E6095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0" y="1585519"/>
            <a:ext cx="2644700" cy="2170458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8E65F6-A778-4D84-A524-2A77A3C3C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1/12/2020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167062-3309-4248-A3DD-C5BCE9E8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Resoconto ITAca 2020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2A956D-70AF-4CDE-986F-6FB9232D4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7883-B0AD-4C84-8DC9-E2DAD9D238E8}" type="slidenum">
              <a:rPr lang="it-IT" smtClean="0"/>
              <a:t>17</a:t>
            </a:fld>
            <a:endParaRPr lang="it-IT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EC46DDD-8D7F-420C-963B-580E306C9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0" y="3858936"/>
            <a:ext cx="1653268" cy="201335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0377923-D250-4A69-9F04-7E46824F1E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817" y="3250003"/>
            <a:ext cx="3216451" cy="1806161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5D3EB398-7981-464B-9ABB-51C2DA446C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56" y="1535503"/>
            <a:ext cx="1925516" cy="342900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0402D032-4848-45D2-9A67-4C1FE1CF52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752294"/>
            <a:ext cx="1818314" cy="2424418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C068A253-0486-47A2-A548-7AD2F7CC48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904" y="1498692"/>
            <a:ext cx="1752396" cy="312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45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97A438-2700-49DD-9853-3800237C0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Attività di diffusione internazionale: Francia e Svizzera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FEE7EDED-B491-4653-BF83-B6F929570B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3" y="1623536"/>
            <a:ext cx="2849671" cy="160020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0D7C40-CA51-423B-B767-8AD1998FB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1/12/2020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15CBF7-7A77-4C7E-AEFB-4DDE75C58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Resoconto ITAca 2020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BBD0E0-3F29-443B-861B-7D54430B0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7883-B0AD-4C84-8DC9-E2DAD9D238E8}" type="slidenum">
              <a:rPr lang="it-IT" smtClean="0"/>
              <a:t>18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C9B74BD-E699-4721-AFB9-BF4931B0E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" y="3305192"/>
            <a:ext cx="1667603" cy="296970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3AB22F67-08FE-4FC2-BC38-C04759FF2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948" y="3305189"/>
            <a:ext cx="1667603" cy="296970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85AC56FE-0923-42B3-A422-7A44B13DE6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769" y="1744836"/>
            <a:ext cx="1752396" cy="3120705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AD57FFF6-0CE7-4691-BAC2-80A2FFF527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590" y="2666357"/>
            <a:ext cx="1752396" cy="3608537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4BCEC6BD-1E0D-46FB-8E47-08A2D1F45E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070" y="1478226"/>
            <a:ext cx="3006163" cy="1918308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59B59012-5EB9-4C18-B302-BB507927AC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078" y="3646590"/>
            <a:ext cx="1422686" cy="25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52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FAB143-8114-48B8-9078-94671E50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1/12/2020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6B77D3-FBFE-4D8D-91F0-A3C9A3B4F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Resoconto ITAca 2020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3376CB9-714B-42F9-845B-DB0282824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7883-B0AD-4C84-8DC9-E2DAD9D238E8}" type="slidenum">
              <a:rPr lang="it-IT" smtClean="0"/>
              <a:t>19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1172180-BFB0-41A6-AD6D-D4E361F10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788" y="1836736"/>
            <a:ext cx="9846424" cy="388951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5CC4D87-6510-4DAA-B8A0-38A4E741B26D}"/>
              </a:ext>
            </a:extLst>
          </p:cNvPr>
          <p:cNvSpPr txBox="1"/>
          <p:nvPr/>
        </p:nvSpPr>
        <p:spPr>
          <a:xfrm>
            <a:off x="2557669" y="3532657"/>
            <a:ext cx="70766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chemeClr val="bg1"/>
                </a:solidFill>
              </a:rPr>
              <a:t>Grazie per l’attenzione!</a:t>
            </a:r>
          </a:p>
          <a:p>
            <a:pPr algn="ctr"/>
            <a:endParaRPr lang="it-IT" sz="5400" b="1" dirty="0">
              <a:solidFill>
                <a:schemeClr val="bg1"/>
              </a:solidFill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6BB8BCC2-CC92-4FD4-B3EF-157799DF18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024" y="0"/>
            <a:ext cx="1397821" cy="1836736"/>
          </a:xfrm>
          <a:prstGeom prst="rect">
            <a:avLst/>
          </a:prstGeom>
        </p:spPr>
      </p:pic>
      <p:sp>
        <p:nvSpPr>
          <p:cNvPr id="15" name="Titolo 1">
            <a:extLst>
              <a:ext uri="{FF2B5EF4-FFF2-40B4-BE49-F238E27FC236}">
                <a16:creationId xmlns:a16="http://schemas.microsoft.com/office/drawing/2014/main" id="{18BDAFCB-CF4C-4DCC-ABDF-BEBEFE9BA50E}"/>
              </a:ext>
            </a:extLst>
          </p:cNvPr>
          <p:cNvSpPr txBox="1">
            <a:spLocks/>
          </p:cNvSpPr>
          <p:nvPr/>
        </p:nvSpPr>
        <p:spPr>
          <a:xfrm>
            <a:off x="845127" y="677860"/>
            <a:ext cx="10515600" cy="10134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600" b="1" dirty="0"/>
              <a:t>Consorzio </a:t>
            </a:r>
            <a:r>
              <a:rPr lang="it-IT" altLang="it-IT" sz="3600" b="1" dirty="0"/>
              <a:t>Conegliano Valdobbiadene Prosecco DOCG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1033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93D06D-4F3F-4D6B-83AA-E9BE5BB3C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600" b="1" dirty="0"/>
              <a:t>Consorzio </a:t>
            </a:r>
            <a:r>
              <a:rPr lang="it-IT" altLang="it-IT" sz="3600" b="1" dirty="0"/>
              <a:t>Conegliano Valdobbiadene DOCG</a:t>
            </a:r>
            <a:endParaRPr lang="it-IT" dirty="0"/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DCF4819B-B1B3-4603-83F4-ED9AB8B26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sz="2800" dirty="0"/>
              <a:t>LA.VI.PE. </a:t>
            </a:r>
          </a:p>
          <a:p>
            <a:r>
              <a:rPr lang="it-IT" sz="2800" dirty="0"/>
              <a:t>Impianto fisso: scacchiatura e multiresiduali</a:t>
            </a:r>
          </a:p>
          <a:p>
            <a:r>
              <a:rPr lang="it-IT" sz="2800" dirty="0"/>
              <a:t>Field Day</a:t>
            </a:r>
          </a:p>
          <a:p>
            <a:r>
              <a:rPr lang="it-IT" sz="2800" dirty="0"/>
              <a:t>Corsi di formazione</a:t>
            </a:r>
          </a:p>
          <a:p>
            <a:r>
              <a:rPr lang="it-IT" sz="2800" dirty="0"/>
              <a:t>Attività di diffusione dei risultati</a:t>
            </a:r>
          </a:p>
          <a:p>
            <a:endParaRPr lang="it-IT" sz="3200" dirty="0"/>
          </a:p>
          <a:p>
            <a:pPr marL="0" indent="0">
              <a:buNone/>
            </a:pPr>
            <a:endParaRPr lang="it-IT" sz="32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C8659E3-2187-4FEB-BE34-AC565C878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266" y="1845912"/>
            <a:ext cx="3298500" cy="433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6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88E7EF-CCE1-43A6-8CC4-C3E270F8A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27" y="1550504"/>
            <a:ext cx="5174673" cy="46375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/>
              <a:t>2019 </a:t>
            </a:r>
            <a:r>
              <a:rPr lang="it-IT" sz="3200" dirty="0">
                <a:sym typeface="Wingdings" panose="05000000000000000000" pitchFamily="2" charset="2"/>
              </a:rPr>
              <a:t> 35 aziende utilizzano LA.VI.PE</a:t>
            </a:r>
          </a:p>
          <a:p>
            <a:pPr marL="0" indent="0">
              <a:buNone/>
            </a:pPr>
            <a:r>
              <a:rPr lang="it-IT" sz="3200" dirty="0">
                <a:sym typeface="Wingdings" panose="05000000000000000000" pitchFamily="2" charset="2"/>
              </a:rPr>
              <a:t>2020  117 aziende utilizzano LA.VI.PE</a:t>
            </a:r>
            <a:endParaRPr lang="it-IT" sz="32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535C24-C983-4F08-B979-7A3708C92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1/12/2020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65B4D1-DA51-47D1-ADC4-34E0CAC33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Resoconto ITAca 2020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88391BB-B32B-4E14-8B5F-299ABA5C7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7883-B0AD-4C84-8DC9-E2DAD9D238E8}" type="slidenum">
              <a:rPr lang="it-IT" smtClean="0"/>
              <a:t>3</a:t>
            </a:fld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BA30252-DF2C-4050-85E7-336C83906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Aziende S.Q.N.P.I. 2020 con utilizzo di LA.VI.PE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22386F3-A45D-4419-B808-865966B7C3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68" y="23878"/>
            <a:ext cx="1397821" cy="1836736"/>
          </a:xfrm>
          <a:prstGeom prst="rect">
            <a:avLst/>
          </a:prstGeom>
        </p:spPr>
      </p:pic>
      <p:sp>
        <p:nvSpPr>
          <p:cNvPr id="7" name="Freccia destra con strisce 6">
            <a:extLst>
              <a:ext uri="{FF2B5EF4-FFF2-40B4-BE49-F238E27FC236}">
                <a16:creationId xmlns:a16="http://schemas.microsoft.com/office/drawing/2014/main" id="{DFD381B5-942A-4897-81E0-6A1FC4905903}"/>
              </a:ext>
            </a:extLst>
          </p:cNvPr>
          <p:cNvSpPr/>
          <p:nvPr/>
        </p:nvSpPr>
        <p:spPr>
          <a:xfrm>
            <a:off x="3766657" y="4018327"/>
            <a:ext cx="2978092" cy="1132513"/>
          </a:xfrm>
          <a:prstGeom prst="strip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0CC2331-B93B-4258-B827-8FE83EEDE881}"/>
              </a:ext>
            </a:extLst>
          </p:cNvPr>
          <p:cNvSpPr txBox="1"/>
          <p:nvPr/>
        </p:nvSpPr>
        <p:spPr>
          <a:xfrm>
            <a:off x="8014099" y="4076751"/>
            <a:ext cx="4790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 dirty="0">
                <a:solidFill>
                  <a:srgbClr val="FF0000"/>
                </a:solidFill>
              </a:rPr>
              <a:t>+ 29,91 %</a:t>
            </a:r>
          </a:p>
        </p:txBody>
      </p:sp>
    </p:spTree>
    <p:extLst>
      <p:ext uri="{BB962C8B-B14F-4D97-AF65-F5344CB8AC3E}">
        <p14:creationId xmlns:p14="http://schemas.microsoft.com/office/powerpoint/2010/main" val="529903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A97062-9840-4E71-8438-4B462D7C8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Superfici aziende con utilizzo LA.VI.PE 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DF69A14-BB05-4296-A68F-0E7F806B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1/12/2020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29A38A-65ED-4EC6-8D25-CFF6ACD10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Resoconto ITAca 2020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BA90C6-B909-4677-9FA3-FEDED47D8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7883-B0AD-4C84-8DC9-E2DAD9D238E8}" type="slidenum">
              <a:rPr lang="it-IT" smtClean="0"/>
              <a:t>4</a:t>
            </a:fld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Nel 2020 una superficie pari a </a:t>
            </a:r>
            <a:r>
              <a:rPr lang="it-IT" sz="3200" b="1" dirty="0"/>
              <a:t>1393,6541 ettari </a:t>
            </a:r>
            <a:r>
              <a:rPr lang="it-IT" dirty="0"/>
              <a:t>è sottoposta a «controllo» LA.VI.PE</a:t>
            </a:r>
          </a:p>
          <a:p>
            <a:pPr marL="0" indent="0">
              <a:buNone/>
            </a:pPr>
            <a:r>
              <a:rPr lang="it-IT" dirty="0"/>
              <a:t>Questo dato fa riferimento però solamente al progetto gestito dal Consorzio Tutela Del Vino Conegliano Valdobbiadene Prosecco, ma ci sono numerosi altri progetti in piedi con privati e cantine sociali che utilizzano la medesima piattaforma.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2AFEF81-C5F5-4908-90F1-9EC165E61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3" y="3556757"/>
            <a:ext cx="6156534" cy="217114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40851F2-995E-4E85-9724-75F4D60A7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279" y="4004470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9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A924CE-05C4-4568-9234-33DD0935D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Come funziona LA.VI.PE ?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AC7436-77CD-4E5F-8D31-89AF4BC8D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1/12/2020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AC3C1C-FB50-4DB6-B73A-323A627EF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Resoconto ITAca 2020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EC3552-C924-41A7-8E5E-CF1755921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7883-B0AD-4C84-8DC9-E2DAD9D238E8}" type="slidenum">
              <a:rPr lang="it-IT" smtClean="0"/>
              <a:t>5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C8659E3-2187-4FEB-BE34-AC565C878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68" y="23878"/>
            <a:ext cx="1397821" cy="1836736"/>
          </a:xfrm>
          <a:prstGeom prst="rect">
            <a:avLst/>
          </a:prstGeom>
        </p:spPr>
      </p:pic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04068E48-D5A0-458F-8D79-40E14DD99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973" y="1828800"/>
            <a:ext cx="8630753" cy="4351338"/>
          </a:xfrm>
        </p:spPr>
      </p:pic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82EEEDB1-1AE8-47C8-B8D8-507EA7992697}"/>
              </a:ext>
            </a:extLst>
          </p:cNvPr>
          <p:cNvCxnSpPr>
            <a:cxnSpLocks/>
          </p:cNvCxnSpPr>
          <p:nvPr/>
        </p:nvCxnSpPr>
        <p:spPr>
          <a:xfrm flipH="1">
            <a:off x="8682606" y="1426291"/>
            <a:ext cx="260058" cy="4025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809F5E6-7B8C-4D33-9B27-47C454D80C83}"/>
              </a:ext>
            </a:extLst>
          </p:cNvPr>
          <p:cNvSpPr txBox="1"/>
          <p:nvPr/>
        </p:nvSpPr>
        <p:spPr>
          <a:xfrm>
            <a:off x="8745523" y="1149292"/>
            <a:ext cx="1275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Nome azienda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D9A9A5AD-0768-47EC-9DF1-2920E4C53EB9}"/>
              </a:ext>
            </a:extLst>
          </p:cNvPr>
          <p:cNvCxnSpPr>
            <a:cxnSpLocks/>
          </p:cNvCxnSpPr>
          <p:nvPr/>
        </p:nvCxnSpPr>
        <p:spPr>
          <a:xfrm flipH="1">
            <a:off x="9712054" y="1602505"/>
            <a:ext cx="103065" cy="2213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2DCA292-F8FC-489B-8BEC-F430E01E35EC}"/>
              </a:ext>
            </a:extLst>
          </p:cNvPr>
          <p:cNvSpPr txBox="1"/>
          <p:nvPr/>
        </p:nvSpPr>
        <p:spPr>
          <a:xfrm>
            <a:off x="9694747" y="1375587"/>
            <a:ext cx="1275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Anno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5A1191B-7B6A-4675-BD56-0972BDEAA5AD}"/>
              </a:ext>
            </a:extLst>
          </p:cNvPr>
          <p:cNvSpPr txBox="1"/>
          <p:nvPr/>
        </p:nvSpPr>
        <p:spPr>
          <a:xfrm>
            <a:off x="459532" y="3604982"/>
            <a:ext cx="1275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Menu generale programma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E055B402-5BC4-4FD7-839F-ED2BE4CE67C2}"/>
              </a:ext>
            </a:extLst>
          </p:cNvPr>
          <p:cNvCxnSpPr>
            <a:cxnSpLocks/>
          </p:cNvCxnSpPr>
          <p:nvPr/>
        </p:nvCxnSpPr>
        <p:spPr>
          <a:xfrm flipV="1">
            <a:off x="965959" y="3094799"/>
            <a:ext cx="529905" cy="5101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oppia parentesi quadra 19">
            <a:extLst>
              <a:ext uri="{FF2B5EF4-FFF2-40B4-BE49-F238E27FC236}">
                <a16:creationId xmlns:a16="http://schemas.microsoft.com/office/drawing/2014/main" id="{F2DE1D65-05F4-4B20-8BE8-A062547876D0}"/>
              </a:ext>
            </a:extLst>
          </p:cNvPr>
          <p:cNvSpPr/>
          <p:nvPr/>
        </p:nvSpPr>
        <p:spPr>
          <a:xfrm>
            <a:off x="1786973" y="2004969"/>
            <a:ext cx="872337" cy="2516697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1384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8B8704-7467-4D5E-BCEF-EF8387083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Come funziona LA.VI.PE ?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2D5ED2B4-80D8-4FD1-AA9A-C0041D1911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923" y="1828802"/>
            <a:ext cx="8630153" cy="4351338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22351A-CE90-439C-8CCB-717301AAE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1/12/2020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803BE6-9621-49AE-9B6C-5A59B4599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Resoconto ITAca 2020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54E654-1E12-4AB0-BC2D-8C297CC13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7883-B0AD-4C84-8DC9-E2DAD9D238E8}" type="slidenum">
              <a:rPr lang="it-IT" smtClean="0"/>
              <a:t>6</a:t>
            </a:fld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2B4B7E1-EB73-4980-8773-46FC77FF39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68" y="23878"/>
            <a:ext cx="1397821" cy="183673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85E55FC-6E2E-4B3C-BFE7-FBDCE6019E68}"/>
              </a:ext>
            </a:extLst>
          </p:cNvPr>
          <p:cNvSpPr txBox="1"/>
          <p:nvPr/>
        </p:nvSpPr>
        <p:spPr>
          <a:xfrm>
            <a:off x="536895" y="1495489"/>
            <a:ext cx="8313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Selezionando «Registri di campagna» </a:t>
            </a:r>
            <a:r>
              <a:rPr lang="it-IT" sz="1400" dirty="0">
                <a:sym typeface="Wingdings" panose="05000000000000000000" pitchFamily="2" charset="2"/>
              </a:rPr>
              <a:t> »quaderno di campagna» nel menu principale si arriva qui…</a:t>
            </a:r>
            <a:endParaRPr lang="it-IT" sz="140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4026F9B-407E-4268-90BD-2E2C13C09335}"/>
              </a:ext>
            </a:extLst>
          </p:cNvPr>
          <p:cNvSpPr txBox="1"/>
          <p:nvPr/>
        </p:nvSpPr>
        <p:spPr>
          <a:xfrm>
            <a:off x="7864679" y="2927758"/>
            <a:ext cx="1275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Dati Azienda Agricola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78365865-CEB7-42D6-9D1C-6B5D53D59353}"/>
              </a:ext>
            </a:extLst>
          </p:cNvPr>
          <p:cNvCxnSpPr/>
          <p:nvPr/>
        </p:nvCxnSpPr>
        <p:spPr>
          <a:xfrm flipH="1">
            <a:off x="7441035" y="3158590"/>
            <a:ext cx="6375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Doppia parentesi quadra 13">
            <a:extLst>
              <a:ext uri="{FF2B5EF4-FFF2-40B4-BE49-F238E27FC236}">
                <a16:creationId xmlns:a16="http://schemas.microsoft.com/office/drawing/2014/main" id="{1E7B09C7-3A63-4FC1-9B1C-00A319410929}"/>
              </a:ext>
            </a:extLst>
          </p:cNvPr>
          <p:cNvSpPr/>
          <p:nvPr/>
        </p:nvSpPr>
        <p:spPr>
          <a:xfrm>
            <a:off x="4169328" y="2860646"/>
            <a:ext cx="3212984" cy="662730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7721232-EC56-4631-9F99-9F3987B6347C}"/>
              </a:ext>
            </a:extLst>
          </p:cNvPr>
          <p:cNvSpPr txBox="1"/>
          <p:nvPr/>
        </p:nvSpPr>
        <p:spPr>
          <a:xfrm>
            <a:off x="459532" y="3604982"/>
            <a:ext cx="1275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Menu generale pagina «quaderno di campagna»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18F84D3E-E370-465B-A642-49AC9962BA4C}"/>
              </a:ext>
            </a:extLst>
          </p:cNvPr>
          <p:cNvCxnSpPr>
            <a:cxnSpLocks/>
          </p:cNvCxnSpPr>
          <p:nvPr/>
        </p:nvCxnSpPr>
        <p:spPr>
          <a:xfrm flipV="1">
            <a:off x="1111363" y="3158590"/>
            <a:ext cx="604368" cy="405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Doppia parentesi quadra 18">
            <a:extLst>
              <a:ext uri="{FF2B5EF4-FFF2-40B4-BE49-F238E27FC236}">
                <a16:creationId xmlns:a16="http://schemas.microsoft.com/office/drawing/2014/main" id="{47B43CFD-5CAA-424A-BAB0-FAA477C495B6}"/>
              </a:ext>
            </a:extLst>
          </p:cNvPr>
          <p:cNvSpPr/>
          <p:nvPr/>
        </p:nvSpPr>
        <p:spPr>
          <a:xfrm>
            <a:off x="1820411" y="2004969"/>
            <a:ext cx="1040235" cy="2785145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86C8E0F-E83D-475E-8F18-7F2C494E9625}"/>
              </a:ext>
            </a:extLst>
          </p:cNvPr>
          <p:cNvSpPr txBox="1"/>
          <p:nvPr/>
        </p:nvSpPr>
        <p:spPr>
          <a:xfrm>
            <a:off x="1540840" y="2172385"/>
            <a:ext cx="1851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FF0000"/>
                </a:solidFill>
              </a:rPr>
              <a:t>Non Conformità</a:t>
            </a: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D5E70C8E-B436-4932-B055-5773CD60E40D}"/>
              </a:ext>
            </a:extLst>
          </p:cNvPr>
          <p:cNvCxnSpPr>
            <a:cxnSpLocks/>
          </p:cNvCxnSpPr>
          <p:nvPr/>
        </p:nvCxnSpPr>
        <p:spPr>
          <a:xfrm>
            <a:off x="2726422" y="2418974"/>
            <a:ext cx="78313" cy="2231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060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5C2B73-7B79-41B7-91C3-DC9AD9296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Come funziona LA.VI.PE ?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4BD4E4EF-FBC0-4BF2-987E-254AAE39DB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123" y="1828800"/>
            <a:ext cx="8648454" cy="4351338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0E1D0F-96A6-4691-8AA7-A17BA4911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1/12/2020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1BFF5D-3AAD-49E6-9A68-AD476BC8C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Resoconto ITAca 2020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594F02-A028-4572-B8A5-1724E3251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7883-B0AD-4C84-8DC9-E2DAD9D238E8}" type="slidenum">
              <a:rPr lang="it-IT" smtClean="0"/>
              <a:t>7</a:t>
            </a:fld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D346B15-3248-4D08-885B-D220B050CA4D}"/>
              </a:ext>
            </a:extLst>
          </p:cNvPr>
          <p:cNvSpPr txBox="1"/>
          <p:nvPr/>
        </p:nvSpPr>
        <p:spPr>
          <a:xfrm>
            <a:off x="528506" y="1452283"/>
            <a:ext cx="8313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Pagina di resoconto trattamenti effettuati</a:t>
            </a:r>
          </a:p>
        </p:txBody>
      </p:sp>
      <p:sp>
        <p:nvSpPr>
          <p:cNvPr id="10" name="Doppia parentesi quadra 9">
            <a:extLst>
              <a:ext uri="{FF2B5EF4-FFF2-40B4-BE49-F238E27FC236}">
                <a16:creationId xmlns:a16="http://schemas.microsoft.com/office/drawing/2014/main" id="{CF9A2344-1D84-467F-9A86-2B81046F1AE0}"/>
              </a:ext>
            </a:extLst>
          </p:cNvPr>
          <p:cNvSpPr/>
          <p:nvPr/>
        </p:nvSpPr>
        <p:spPr>
          <a:xfrm>
            <a:off x="2910980" y="2818701"/>
            <a:ext cx="7502897" cy="251670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BA564DD-6B95-43E3-98C1-6BE234BD9BF6}"/>
              </a:ext>
            </a:extLst>
          </p:cNvPr>
          <p:cNvSpPr txBox="1"/>
          <p:nvPr/>
        </p:nvSpPr>
        <p:spPr>
          <a:xfrm>
            <a:off x="10526321" y="3353312"/>
            <a:ext cx="1275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Info trattamenti eseguiti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171B1608-7208-47C0-860D-B9BBD9474842}"/>
              </a:ext>
            </a:extLst>
          </p:cNvPr>
          <p:cNvCxnSpPr/>
          <p:nvPr/>
        </p:nvCxnSpPr>
        <p:spPr>
          <a:xfrm flipH="1" flipV="1">
            <a:off x="10526321" y="3070371"/>
            <a:ext cx="438090" cy="358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508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E3670E-F65B-4322-AE7B-CD1EC3C70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Come funziona LA.VI.PE ?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EDFD7CD1-88E5-4006-BADA-60E13CFCC8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4" y="1828800"/>
            <a:ext cx="8603371" cy="4351338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BFDC48-A0E8-4A74-A609-20CE34291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1/12/2020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D41771-BEAD-432C-8B55-288F27C00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Resoconto ITAca 2020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B9F95E-6CEF-4673-AE00-A337E97F6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7883-B0AD-4C84-8DC9-E2DAD9D238E8}" type="slidenum">
              <a:rPr lang="it-IT" smtClean="0"/>
              <a:t>8</a:t>
            </a:fld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DEB91E3-FEDF-4AA6-9B45-53C5C9ACEFAC}"/>
              </a:ext>
            </a:extLst>
          </p:cNvPr>
          <p:cNvSpPr txBox="1"/>
          <p:nvPr/>
        </p:nvSpPr>
        <p:spPr>
          <a:xfrm>
            <a:off x="528506" y="1452283"/>
            <a:ext cx="8313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Cliccando il tasto «aggiungi nuovo» si arriva alla pagina di inserimento di un nuovo trattamento …</a:t>
            </a:r>
          </a:p>
        </p:txBody>
      </p:sp>
    </p:spTree>
    <p:extLst>
      <p:ext uri="{BB962C8B-B14F-4D97-AF65-F5344CB8AC3E}">
        <p14:creationId xmlns:p14="http://schemas.microsoft.com/office/powerpoint/2010/main" val="4044899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6DA6B3-3A4D-48F4-9A75-3DB07DF95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Impianto fisso: scacchiatura e sfemminellatura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E28C8902-38FA-4D14-AFB5-406D69AB6C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730" y="1562902"/>
            <a:ext cx="2624997" cy="1640623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FE1FB7-E24C-4CD3-AF08-17FC2AFD0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1/12/2020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7827E0-CFD4-45AC-9946-AD494629F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Resoconto ITAca 2020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09C206-87AE-4F2A-A464-B969A92E9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7883-B0AD-4C84-8DC9-E2DAD9D238E8}" type="slidenum">
              <a:rPr lang="it-IT" smtClean="0"/>
              <a:t>9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9B6372C-EAAD-4BCA-9C45-3EC956CF6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203525"/>
            <a:ext cx="3510983" cy="278595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98E3523-C8E3-4F4D-AAE8-6D7FAD410DA7}"/>
              </a:ext>
            </a:extLst>
          </p:cNvPr>
          <p:cNvSpPr txBox="1"/>
          <p:nvPr/>
        </p:nvSpPr>
        <p:spPr>
          <a:xfrm>
            <a:off x="845127" y="1562902"/>
            <a:ext cx="713280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 data 5 maggio 2020 è stata eseguita la </a:t>
            </a:r>
            <a:r>
              <a:rPr lang="it-IT" sz="2800" dirty="0"/>
              <a:t>scacchiatura</a:t>
            </a:r>
            <a:r>
              <a:rPr lang="it-IT" dirty="0"/>
              <a:t> presso l’impianto fisso di Colbertaldo di Vidor (TV)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6D31C2C-041B-4138-B789-C87E861FCD6B}"/>
              </a:ext>
            </a:extLst>
          </p:cNvPr>
          <p:cNvSpPr txBox="1"/>
          <p:nvPr/>
        </p:nvSpPr>
        <p:spPr>
          <a:xfrm>
            <a:off x="845127" y="2383213"/>
            <a:ext cx="713280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 data 6 giugno 2020 è stata eseguita la </a:t>
            </a:r>
            <a:r>
              <a:rPr lang="it-IT" sz="2800" dirty="0"/>
              <a:t>sfemminellatura</a:t>
            </a:r>
            <a:r>
              <a:rPr lang="it-IT" dirty="0"/>
              <a:t> presso l’impianto fisso di Colbertaldo di Vidor (TV)</a:t>
            </a:r>
          </a:p>
        </p:txBody>
      </p:sp>
      <p:sp>
        <p:nvSpPr>
          <p:cNvPr id="15" name="Freccia destra con strisce 14">
            <a:extLst>
              <a:ext uri="{FF2B5EF4-FFF2-40B4-BE49-F238E27FC236}">
                <a16:creationId xmlns:a16="http://schemas.microsoft.com/office/drawing/2014/main" id="{69C20EC8-5E28-4787-B264-E7727A5B0FDD}"/>
              </a:ext>
            </a:extLst>
          </p:cNvPr>
          <p:cNvSpPr/>
          <p:nvPr/>
        </p:nvSpPr>
        <p:spPr>
          <a:xfrm rot="5400000">
            <a:off x="3308758" y="3616378"/>
            <a:ext cx="1459684" cy="1048624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75F04D6-FD0B-48ED-8A08-E3C18FD7C3C6}"/>
              </a:ext>
            </a:extLst>
          </p:cNvPr>
          <p:cNvSpPr txBox="1"/>
          <p:nvPr/>
        </p:nvSpPr>
        <p:spPr>
          <a:xfrm>
            <a:off x="581955" y="5134718"/>
            <a:ext cx="7132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Adeguamento potature all’impianto fisso</a:t>
            </a:r>
          </a:p>
        </p:txBody>
      </p:sp>
    </p:spTree>
    <p:extLst>
      <p:ext uri="{BB962C8B-B14F-4D97-AF65-F5344CB8AC3E}">
        <p14:creationId xmlns:p14="http://schemas.microsoft.com/office/powerpoint/2010/main" val="3926277062"/>
      </p:ext>
    </p:extLst>
  </p:cSld>
  <p:clrMapOvr>
    <a:masterClrMapping/>
  </p:clrMapOvr>
</p:sld>
</file>

<file path=ppt/theme/theme1.xml><?xml version="1.0" encoding="utf-8"?>
<a:theme xmlns:a="http://schemas.openxmlformats.org/drawingml/2006/main" name="Itaca w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aca wide" id="{49B4F384-3CAC-43DC-BFAB-29A937AAA1BF}" vid="{0FCBF695-49E5-484E-AD18-37EC31806CB5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660</Words>
  <Application>Microsoft Office PowerPoint</Application>
  <PresentationFormat>Widescreen</PresentationFormat>
  <Paragraphs>115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Calibri</vt:lpstr>
      <vt:lpstr>Calibri Light</vt:lpstr>
      <vt:lpstr>Wingdings 2</vt:lpstr>
      <vt:lpstr>Itaca wide</vt:lpstr>
      <vt:lpstr>STATO DI AVANZAMENTO DEL P.A.G.O. « ITAca» </vt:lpstr>
      <vt:lpstr>Consorzio Conegliano Valdobbiadene DOCG</vt:lpstr>
      <vt:lpstr>Aziende S.Q.N.P.I. 2020 con utilizzo di LA.VI.PE</vt:lpstr>
      <vt:lpstr>Superfici aziende con utilizzo LA.VI.PE </vt:lpstr>
      <vt:lpstr>Come funziona LA.VI.PE ?</vt:lpstr>
      <vt:lpstr>Come funziona LA.VI.PE ?</vt:lpstr>
      <vt:lpstr>Come funziona LA.VI.PE ?</vt:lpstr>
      <vt:lpstr>Come funziona LA.VI.PE ?</vt:lpstr>
      <vt:lpstr>Impianto fisso: scacchiatura e sfemminellatura</vt:lpstr>
      <vt:lpstr>Multiresiduali grappoli</vt:lpstr>
      <vt:lpstr>Multiresiduali grappoli</vt:lpstr>
      <vt:lpstr>Field Day Colbertaldo di Vidor (TV)</vt:lpstr>
      <vt:lpstr>Field Day Colbertaldo di Vidor (TV)</vt:lpstr>
      <vt:lpstr>Corsi di formazione</vt:lpstr>
      <vt:lpstr>Attività di diffusione dei risultati</vt:lpstr>
      <vt:lpstr>Attività di diffusione internazionale: Hong Kong e Giappone</vt:lpstr>
      <vt:lpstr>Attività di diffusione internazionale: USA</vt:lpstr>
      <vt:lpstr>Attività di diffusione internazionale: Francia e Svizzera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Consorzio Conegliano Valdobbiadene DOCG</dc:title>
  <dc:creator>Gaetano Imperatore</dc:creator>
  <cp:lastModifiedBy>Marta Battistella</cp:lastModifiedBy>
  <cp:revision>39</cp:revision>
  <cp:lastPrinted>2019-11-25T18:04:27Z</cp:lastPrinted>
  <dcterms:created xsi:type="dcterms:W3CDTF">2019-11-15T13:33:42Z</dcterms:created>
  <dcterms:modified xsi:type="dcterms:W3CDTF">2020-12-01T17:03:32Z</dcterms:modified>
</cp:coreProperties>
</file>